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18" r:id="rId2"/>
    <p:sldId id="361" r:id="rId3"/>
    <p:sldId id="362" r:id="rId4"/>
    <p:sldId id="271" r:id="rId5"/>
    <p:sldId id="363" r:id="rId6"/>
    <p:sldId id="353" r:id="rId7"/>
    <p:sldId id="324" r:id="rId8"/>
    <p:sldId id="325" r:id="rId9"/>
    <p:sldId id="276" r:id="rId10"/>
    <p:sldId id="341" r:id="rId11"/>
    <p:sldId id="283" r:id="rId12"/>
    <p:sldId id="280" r:id="rId13"/>
    <p:sldId id="262" r:id="rId14"/>
    <p:sldId id="343" r:id="rId15"/>
    <p:sldId id="270" r:id="rId16"/>
    <p:sldId id="327" r:id="rId17"/>
    <p:sldId id="273" r:id="rId18"/>
    <p:sldId id="307" r:id="rId19"/>
    <p:sldId id="370" r:id="rId20"/>
    <p:sldId id="289" r:id="rId21"/>
    <p:sldId id="359" r:id="rId22"/>
    <p:sldId id="360" r:id="rId23"/>
    <p:sldId id="364" r:id="rId24"/>
    <p:sldId id="365" r:id="rId25"/>
    <p:sldId id="366" r:id="rId26"/>
    <p:sldId id="367" r:id="rId27"/>
    <p:sldId id="368" r:id="rId28"/>
    <p:sldId id="369" r:id="rId29"/>
    <p:sldId id="342" r:id="rId30"/>
    <p:sldId id="290" r:id="rId31"/>
    <p:sldId id="291" r:id="rId32"/>
    <p:sldId id="344" r:id="rId33"/>
    <p:sldId id="331" r:id="rId34"/>
    <p:sldId id="335" r:id="rId35"/>
    <p:sldId id="332" r:id="rId36"/>
    <p:sldId id="336" r:id="rId37"/>
    <p:sldId id="333" r:id="rId38"/>
    <p:sldId id="334" r:id="rId39"/>
    <p:sldId id="310" r:id="rId40"/>
    <p:sldId id="354" r:id="rId41"/>
    <p:sldId id="355" r:id="rId42"/>
    <p:sldId id="313" r:id="rId43"/>
    <p:sldId id="312" r:id="rId44"/>
    <p:sldId id="346" r:id="rId45"/>
    <p:sldId id="311" r:id="rId46"/>
    <p:sldId id="314" r:id="rId47"/>
    <p:sldId id="338" r:id="rId48"/>
    <p:sldId id="351" r:id="rId49"/>
    <p:sldId id="352" r:id="rId50"/>
    <p:sldId id="309" r:id="rId51"/>
    <p:sldId id="292" r:id="rId52"/>
    <p:sldId id="337" r:id="rId53"/>
    <p:sldId id="315" r:id="rId54"/>
    <p:sldId id="316" r:id="rId55"/>
    <p:sldId id="317" r:id="rId56"/>
    <p:sldId id="328" r:id="rId57"/>
    <p:sldId id="304" r:id="rId58"/>
    <p:sldId id="308" r:id="rId59"/>
    <p:sldId id="298" r:id="rId60"/>
    <p:sldId id="371" r:id="rId61"/>
    <p:sldId id="339" r:id="rId62"/>
    <p:sldId id="340" r:id="rId63"/>
    <p:sldId id="347" r:id="rId64"/>
    <p:sldId id="319" r:id="rId65"/>
    <p:sldId id="288" r:id="rId66"/>
  </p:sldIdLst>
  <p:sldSz cx="9144000" cy="6858000" type="screen4x3"/>
  <p:notesSz cx="7099300" cy="10234613"/>
  <p:defaultTextStyle>
    <a:defPPr>
      <a:defRPr lang="nl-NL"/>
    </a:defPPr>
    <a:lvl1pPr algn="l" rtl="0" fontAlgn="base">
      <a:spcBef>
        <a:spcPct val="20000"/>
      </a:spcBef>
      <a:spcAft>
        <a:spcPct val="0"/>
      </a:spcAft>
      <a:buClr>
        <a:srgbClr val="F9BD0D"/>
      </a:buClr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rgbClr val="F9BD0D"/>
      </a:buClr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rgbClr val="F9BD0D"/>
      </a:buClr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rgbClr val="F9BD0D"/>
      </a:buClr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rgbClr val="F9BD0D"/>
      </a:buClr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CCCC"/>
    <a:srgbClr val="CFFF81"/>
    <a:srgbClr val="3333CC"/>
    <a:srgbClr val="FF8F26"/>
    <a:srgbClr val="000000"/>
    <a:srgbClr val="009900"/>
    <a:srgbClr val="33CC33"/>
    <a:srgbClr val="DCD884"/>
    <a:srgbClr val="D1D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618" autoAdjust="0"/>
    <p:restoredTop sz="94636" autoAdjust="0"/>
  </p:normalViewPr>
  <p:slideViewPr>
    <p:cSldViewPr>
      <p:cViewPr varScale="1">
        <p:scale>
          <a:sx n="83" d="100"/>
          <a:sy n="83" d="100"/>
        </p:scale>
        <p:origin x="-84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2414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spcBef>
                <a:spcPct val="0"/>
              </a:spcBef>
              <a:buClrTx/>
              <a:buFontTx/>
              <a:buNone/>
              <a:defRPr sz="12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spcBef>
                <a:spcPct val="0"/>
              </a:spcBef>
              <a:buClrTx/>
              <a:buFontTx/>
              <a:buNone/>
              <a:defRPr sz="12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smtClean="0"/>
              <a:t>Klik om de opmaakprofielen van de modeltekst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spcBef>
                <a:spcPct val="0"/>
              </a:spcBef>
              <a:buClrTx/>
              <a:buFontTx/>
              <a:buNone/>
              <a:defRPr sz="12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spcBef>
                <a:spcPct val="0"/>
              </a:spcBef>
              <a:buClrTx/>
              <a:buFontTx/>
              <a:buNone/>
              <a:defRPr sz="1200" smtClean="0"/>
            </a:lvl1pPr>
          </a:lstStyle>
          <a:p>
            <a:pPr>
              <a:defRPr/>
            </a:pPr>
            <a:fld id="{3921DA96-47D3-441B-9838-2C7DBB5FD6D5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8417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1DA96-47D3-441B-9838-2C7DBB5FD6D5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1DA96-47D3-441B-9838-2C7DBB5FD6D5}" type="slidenum">
              <a:rPr lang="nl-NL" smtClean="0"/>
              <a:pPr>
                <a:defRPr/>
              </a:pPr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367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A35E6F-B48B-4243-AD66-884D820B5AC5}" type="slidenum">
              <a:rPr lang="nl-NL"/>
              <a:pPr/>
              <a:t>65</a:t>
            </a:fld>
            <a:endParaRPr lang="nl-NL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ight_images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0"/>
            <a:ext cx="2193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2268538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38000"/>
                </a:schemeClr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nl-NL"/>
          </a:p>
        </p:txBody>
      </p:sp>
      <p:pic>
        <p:nvPicPr>
          <p:cNvPr id="6" name="Picture 4" descr="logozw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613" y="5592763"/>
            <a:ext cx="985837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356600" y="0"/>
          <a:ext cx="7874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0" name="Image" r:id="rId5" imgW="787024" imgH="5079365" progId="Photoshop.Image.6">
                  <p:embed/>
                </p:oleObj>
              </mc:Choice>
              <mc:Fallback>
                <p:oleObj name="Image" r:id="rId5" imgW="787024" imgH="5079365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6600" y="0"/>
                        <a:ext cx="7874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8298181" y="0"/>
            <a:ext cx="83947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38000"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noAutofit/>
          </a:bodyPr>
          <a:lstStyle/>
          <a:p>
            <a:pPr>
              <a:defRPr/>
            </a:pPr>
            <a:endParaRPr lang="nl-NL"/>
          </a:p>
        </p:txBody>
      </p:sp>
      <p:sp>
        <p:nvSpPr>
          <p:cNvPr id="9" name="Text Box 13"/>
          <p:cNvSpPr txBox="1">
            <a:spLocks noChangeArrowheads="1"/>
          </p:cNvSpPr>
          <p:nvPr userDrawn="1"/>
        </p:nvSpPr>
        <p:spPr bwMode="auto">
          <a:xfrm>
            <a:off x="3024048" y="5784850"/>
            <a:ext cx="3092298" cy="8947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fr-BE" dirty="0" smtClean="0">
                <a:latin typeface="Calibri" pitchFamily="34" charset="0"/>
              </a:rPr>
              <a:t>prof</a:t>
            </a:r>
            <a:r>
              <a:rPr lang="fr-BE" dirty="0">
                <a:latin typeface="Calibri" pitchFamily="34" charset="0"/>
              </a:rPr>
              <a:t>. </a:t>
            </a:r>
            <a:r>
              <a:rPr lang="fr-BE" dirty="0" err="1" smtClean="0">
                <a:latin typeface="Calibri" pitchFamily="34" charset="0"/>
              </a:rPr>
              <a:t>dr</a:t>
            </a:r>
            <a:r>
              <a:rPr lang="fr-BE" dirty="0">
                <a:latin typeface="Calibri" pitchFamily="34" charset="0"/>
              </a:rPr>
              <a:t>. Peter </a:t>
            </a:r>
            <a:r>
              <a:rPr lang="fr-BE" dirty="0" err="1">
                <a:latin typeface="Calibri" pitchFamily="34" charset="0"/>
              </a:rPr>
              <a:t>Dawyndt</a:t>
            </a:r>
            <a:endParaRPr lang="fr-BE" dirty="0">
              <a:latin typeface="Calibri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fr-BE" sz="1000" dirty="0">
              <a:latin typeface="Calibri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fr-BE" sz="1800" dirty="0">
                <a:latin typeface="Calibri" pitchFamily="34" charset="0"/>
              </a:rPr>
              <a:t>Peter.Dawyndt@UGent.be</a:t>
            </a:r>
            <a:endParaRPr lang="nl-NL" sz="1800" dirty="0">
              <a:latin typeface="Calibri" pitchFamily="34" charset="0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3097306" y="285750"/>
            <a:ext cx="2945783" cy="8331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fr-BE" sz="1600" dirty="0" err="1">
                <a:latin typeface="Calibri" pitchFamily="34" charset="0"/>
              </a:rPr>
              <a:t>academiejaar</a:t>
            </a:r>
            <a:r>
              <a:rPr lang="fr-BE" sz="1600" dirty="0">
                <a:latin typeface="Calibri" pitchFamily="34" charset="0"/>
              </a:rPr>
              <a:t> </a:t>
            </a:r>
            <a:r>
              <a:rPr lang="fr-BE" sz="1600" dirty="0" smtClean="0">
                <a:latin typeface="Calibri" pitchFamily="34" charset="0"/>
              </a:rPr>
              <a:t>2014-2015</a:t>
            </a:r>
            <a:endParaRPr lang="fr-BE" sz="1600" dirty="0">
              <a:latin typeface="Calibri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endParaRPr lang="fr-BE" sz="1600" dirty="0">
              <a:latin typeface="Calibri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fr-BE" sz="1600" dirty="0">
                <a:latin typeface="Calibri" pitchFamily="34" charset="0"/>
              </a:rPr>
              <a:t>1</a:t>
            </a:r>
            <a:r>
              <a:rPr lang="fr-BE" sz="1600" baseline="30000" dirty="0">
                <a:latin typeface="Calibri" pitchFamily="34" charset="0"/>
              </a:rPr>
              <a:t>e</a:t>
            </a:r>
            <a:r>
              <a:rPr lang="fr-BE" sz="1600" dirty="0">
                <a:latin typeface="Calibri" pitchFamily="34" charset="0"/>
              </a:rPr>
              <a:t> </a:t>
            </a:r>
            <a:r>
              <a:rPr lang="fr-BE" sz="1600" dirty="0" err="1">
                <a:latin typeface="Calibri" pitchFamily="34" charset="0"/>
              </a:rPr>
              <a:t>jaar</a:t>
            </a:r>
            <a:r>
              <a:rPr lang="fr-BE" sz="1600" dirty="0">
                <a:latin typeface="Calibri" pitchFamily="34" charset="0"/>
              </a:rPr>
              <a:t> </a:t>
            </a:r>
            <a:r>
              <a:rPr lang="fr-BE" sz="1600" dirty="0" err="1">
                <a:latin typeface="Calibri" pitchFamily="34" charset="0"/>
              </a:rPr>
              <a:t>bachelor</a:t>
            </a:r>
            <a:r>
              <a:rPr lang="fr-BE" sz="1600" dirty="0">
                <a:latin typeface="Calibri" pitchFamily="34" charset="0"/>
              </a:rPr>
              <a:t> in de </a:t>
            </a:r>
            <a:r>
              <a:rPr lang="fr-BE" sz="1600" dirty="0" err="1">
                <a:latin typeface="Calibri" pitchFamily="34" charset="0"/>
              </a:rPr>
              <a:t>informatica</a:t>
            </a:r>
            <a:endParaRPr lang="nl-NL" sz="1600" dirty="0">
              <a:latin typeface="Calibri" pitchFamily="34" charset="0"/>
            </a:endParaRPr>
          </a:p>
        </p:txBody>
      </p:sp>
      <p:sp>
        <p:nvSpPr>
          <p:cNvPr id="35431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69797" y="3957638"/>
            <a:ext cx="6400800" cy="105568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9900"/>
                </a:solidFill>
                <a:latin typeface="Calibri" pitchFamily="34" charset="0"/>
              </a:defRPr>
            </a:lvl1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35431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3997" y="2201863"/>
            <a:ext cx="7772400" cy="1470025"/>
          </a:xfrm>
        </p:spPr>
        <p:txBody>
          <a:bodyPr/>
          <a:lstStyle>
            <a:lvl1pPr algn="ctr">
              <a:defRPr sz="3600">
                <a:latin typeface="Calibri" pitchFamily="34" charset="0"/>
              </a:defRPr>
            </a:lvl1pPr>
          </a:lstStyle>
          <a:p>
            <a:r>
              <a:rPr lang="nl-NL"/>
              <a:t>Computergebruik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06023-9B8E-4E82-BE87-DAF6D0BFE765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907213" y="66675"/>
            <a:ext cx="2057400" cy="60594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35013" y="66675"/>
            <a:ext cx="6019800" cy="60594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6C855-1170-43C3-B651-E1ECB755454E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22AED-74C1-4DF6-B747-FE03F539E166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0BF84-172E-4FEB-BC57-65DF16F8DA3E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B089D-7983-4E34-8DAD-B5240C1615EF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26C87-8938-4766-B877-FD57796CCCC5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58A143-CAE5-4E66-81E1-C6D70BE973B9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EA466-0E73-46B5-BCF8-A38050301911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77F418-75C1-4303-BC75-0D224E656F8F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224B2-AA76-491E-BF11-8C730BA7E39B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slide" Target="../slides/slide6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9" descr="right_images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88" y="0"/>
            <a:ext cx="2193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2268538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38000"/>
                </a:schemeClr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nl-NL"/>
          </a:p>
        </p:txBody>
      </p:sp>
      <p:pic>
        <p:nvPicPr>
          <p:cNvPr id="1030" name="Picture 12" descr="logozw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613" y="5592763"/>
            <a:ext cx="985837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611188" y="188913"/>
            <a:ext cx="8532812" cy="863600"/>
          </a:xfrm>
          <a:prstGeom prst="rect">
            <a:avLst/>
          </a:prstGeom>
          <a:gradFill rotWithShape="1">
            <a:gsLst>
              <a:gs pos="0">
                <a:srgbClr val="9F9FFF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nl-NL"/>
          </a:p>
        </p:txBody>
      </p:sp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8356600" y="0"/>
          <a:ext cx="7874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Image" r:id="rId16" imgW="787024" imgH="5079365" progId="Photoshop.Image.6">
                  <p:embed/>
                </p:oleObj>
              </mc:Choice>
              <mc:Fallback>
                <p:oleObj name="Image" r:id="rId16" imgW="787024" imgH="5079365" progId="Photoshop.Image.6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6600" y="0"/>
                        <a:ext cx="7874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8353425" y="0"/>
            <a:ext cx="784225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38000"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nl-NL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63713" y="1600200"/>
            <a:ext cx="69230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opmaakprofielen van de modeltekst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66675"/>
            <a:ext cx="762320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hier om titel te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4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4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400" smtClean="0">
                <a:latin typeface="Calibri" pitchFamily="34" charset="0"/>
              </a:defRPr>
            </a:lvl1pPr>
          </a:lstStyle>
          <a:p>
            <a:pPr>
              <a:defRPr/>
            </a:pPr>
            <a:fld id="{4514E4C8-0ABC-4007-9883-7812AC4725E9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  <p:pic>
        <p:nvPicPr>
          <p:cNvPr id="13" name="Picture 5">
            <a:hlinkClick r:id="rId18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385493" y="193675"/>
            <a:ext cx="793750" cy="858838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lg"/>
          </a:ln>
          <a:effectLst>
            <a:softEdge rad="3175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oleObject" Target="../embeddings/oleObject3.bin"/><Relationship Id="rId7" Type="http://schemas.openxmlformats.org/officeDocument/2006/relationships/hyperlink" Target="wistjedat.pptx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inerva.ugent.be/main/document/document.php?curdirpath=/hoorcolleges/les01&amp;cidReq=C00093902014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minerva.ugent.be/main/wiki/wiki.php?action=show&amp;page=errata&amp;cidReq=C00093902014" TargetMode="External"/><Relationship Id="rId5" Type="http://schemas.openxmlformats.org/officeDocument/2006/relationships/image" Target="../media/image21.jpeg"/><Relationship Id="rId4" Type="http://schemas.openxmlformats.org/officeDocument/2006/relationships/hyperlink" Target="http://www.amazon.com/Practical-Commands-Editors-Programming-Edition/dp/013308504X/ref=sr_1_1?ie=UTF8&amp;qid=1348554236&amp;sr=8-1&amp;keywords=A+Practical+Guide+to+Linux+Commands,+Editors,+and+Shell+Programm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amazon.com/Practical-Commands-Editors-Programming-Edition/dp/013308504X/ref=sr_1_1?ie=UTF8&amp;qid=1348554236&amp;sr=8-1&amp;keywords=A+Practical+Guide+to+Linux+Commands,+Editors,+and+Shell+Programming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inerva.ugent.be/main/document/document.php?curdirpath=/hoorcolleges&amp;cidReq=C00093902014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inerva.ugent.be/main/announcements/announcements.php?source=toolshortcuts&amp;cidReq=C0009390201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minerva.ugent.be/main/course_home/course_home.php?gidReset=1&amp;cidReq=C00093902014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hyperlink" Target="http://affect.media.mit.edu/pdfs/10.Poh-etal-TBME-EDA-tests.pdf" TargetMode="Externa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" Target="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5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tldp.org/LDP/LG/issue49/fischer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dl.acm.org/citation.cfm?id=361061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hyperlink" Target="http://www.youtube.com/watch?v=-zRN7XLCRhc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ichard_Stallma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hyperlink" Target="http://en.wikipedia.org/wiki/GNU_Project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nus_Torvald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uturist.se/gldt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google.com/trends?q=Fedora|RHEL|Red+Hat,+Debian,+Ubuntu,+SUSE|OpenSUSE,+Mandrake|Mandriva&amp;ctab=0&amp;geo=all&amp;date=all&amp;sort=2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eg"/><Relationship Id="rId4" Type="http://schemas.openxmlformats.org/officeDocument/2006/relationships/hyperlink" Target="http://distrowatch.com/index.php?dataspan=5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minerva.ugent.be/main/wiki/wiki.php?page=revolutionos&amp;cidReq=C00093902013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buntulinux.org/" TargetMode="External"/><Relationship Id="rId13" Type="http://schemas.openxmlformats.org/officeDocument/2006/relationships/hyperlink" Target="http://www.linuxfromscratch.org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://www.nl.debian.org/" TargetMode="External"/><Relationship Id="rId12" Type="http://schemas.openxmlformats.org/officeDocument/2006/relationships/hyperlink" Target="http://www.distrowatch.com/" TargetMode="External"/><Relationship Id="rId2" Type="http://schemas.openxmlformats.org/officeDocument/2006/relationships/hyperlink" Target="http://fedora.redhat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lackware.com/" TargetMode="External"/><Relationship Id="rId11" Type="http://schemas.openxmlformats.org/officeDocument/2006/relationships/hyperlink" Target="http://www.gnoppix.org/" TargetMode="External"/><Relationship Id="rId5" Type="http://schemas.openxmlformats.org/officeDocument/2006/relationships/hyperlink" Target="http://www.suse.de/en" TargetMode="External"/><Relationship Id="rId10" Type="http://schemas.openxmlformats.org/officeDocument/2006/relationships/hyperlink" Target="http://www.knopper.net/knoppix/index-en.html" TargetMode="External"/><Relationship Id="rId4" Type="http://schemas.openxmlformats.org/officeDocument/2006/relationships/hyperlink" Target="http://www.mandrivalinux.com/" TargetMode="External"/><Relationship Id="rId9" Type="http://schemas.openxmlformats.org/officeDocument/2006/relationships/hyperlink" Target="http://www.gentoo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distrowatch.com/index.php?dataspan=5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" Target="slide6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openxmlformats.org/officeDocument/2006/relationships/hyperlink" Target="http://minerva.ugent.be/main/document/document.php?curdirpath=/examenvragen&amp;cidReq=C00093902014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inerva.ugent.be/main/wiki/wiki.php?action=show&amp;page=revolutionos&amp;cidReq=C00093902014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minerva.ugent.be/main/document/document.php?curdirpath=/hoorcolleges/les01&amp;cidReq=C00093902014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7.png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inerva.ugent.be/main/forum/index.php?cidReq=C00093902014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2205038"/>
            <a:ext cx="9144000" cy="3095625"/>
            <a:chOff x="0" y="1389"/>
            <a:chExt cx="5760" cy="1950"/>
          </a:xfrm>
        </p:grpSpPr>
        <p:graphicFrame>
          <p:nvGraphicFramePr>
            <p:cNvPr id="3074" name="Object 3"/>
            <p:cNvGraphicFramePr>
              <a:graphicFrameLocks noChangeAspect="1"/>
            </p:cNvGraphicFramePr>
            <p:nvPr/>
          </p:nvGraphicFramePr>
          <p:xfrm>
            <a:off x="0" y="1395"/>
            <a:ext cx="5760" cy="19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Image" r:id="rId3" imgW="7326984" imgH="2552381" progId="Photoshop.Image.6">
                    <p:embed/>
                  </p:oleObj>
                </mc:Choice>
                <mc:Fallback>
                  <p:oleObj name="Image" r:id="rId3" imgW="7326984" imgH="2552381" progId="Photoshop.Image.6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395"/>
                          <a:ext cx="5760" cy="19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485" name="Rectangle 5"/>
            <p:cNvSpPr>
              <a:spLocks noChangeArrowheads="1"/>
            </p:cNvSpPr>
            <p:nvPr/>
          </p:nvSpPr>
          <p:spPr bwMode="auto">
            <a:xfrm>
              <a:off x="0" y="1389"/>
              <a:ext cx="5760" cy="1950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8999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19050" algn="ctr">
              <a:noFill/>
              <a:miter lim="800000"/>
              <a:headEnd/>
              <a:tailEnd type="none" w="lg" len="lg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nl-NL"/>
            </a:p>
          </p:txBody>
        </p:sp>
        <p:pic>
          <p:nvPicPr>
            <p:cNvPr id="3083" name="Picture 8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47" y="2779"/>
              <a:ext cx="351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sp>
        <p:nvSpPr>
          <p:cNvPr id="53248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3730" y="2751138"/>
            <a:ext cx="7772400" cy="1470025"/>
          </a:xfrm>
        </p:spPr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Computergebruik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3248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039330" y="4508500"/>
            <a:ext cx="7056437" cy="719138"/>
          </a:xfrm>
        </p:spPr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in (r)</a:t>
            </a:r>
            <a:r>
              <a:rPr lang="fr-BE" dirty="0" err="1">
                <a:latin typeface="Calibri" pitchFamily="34" charset="0"/>
              </a:rPr>
              <a:t>evolutie</a:t>
            </a:r>
            <a:endParaRPr lang="fr-BE" dirty="0">
              <a:latin typeface="Calibri" pitchFamily="34" charset="0"/>
            </a:endParaRP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7948613" y="5934075"/>
            <a:ext cx="1160462" cy="879475"/>
            <a:chOff x="5007" y="2513"/>
            <a:chExt cx="731" cy="554"/>
          </a:xfrm>
        </p:grpSpPr>
        <p:pic>
          <p:nvPicPr>
            <p:cNvPr id="3079" name="Picture 11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07" y="2513"/>
              <a:ext cx="731" cy="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080" name="Text Box 12"/>
            <p:cNvSpPr txBox="1">
              <a:spLocks noChangeArrowheads="1"/>
            </p:cNvSpPr>
            <p:nvPr/>
          </p:nvSpPr>
          <p:spPr bwMode="auto">
            <a:xfrm rot="19800000">
              <a:off x="5167" y="2628"/>
              <a:ext cx="214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dirty="0">
                  <a:latin typeface="Calibri" pitchFamily="34" charset="0"/>
                </a:rPr>
                <a:t>1</a:t>
              </a:r>
              <a:endParaRPr lang="nl-NL" dirty="0">
                <a:latin typeface="Calibri" pitchFamily="34" charset="0"/>
              </a:endParaRPr>
            </a:p>
          </p:txBody>
        </p:sp>
        <p:sp>
          <p:nvSpPr>
            <p:cNvPr id="3081" name="Text Box 13"/>
            <p:cNvSpPr txBox="1">
              <a:spLocks noChangeArrowheads="1"/>
            </p:cNvSpPr>
            <p:nvPr/>
          </p:nvSpPr>
          <p:spPr bwMode="auto">
            <a:xfrm rot="-1800000">
              <a:off x="5320" y="2578"/>
              <a:ext cx="11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endParaRPr lang="nl-NL"/>
            </a:p>
          </p:txBody>
        </p:sp>
      </p:grpSp>
      <p:pic>
        <p:nvPicPr>
          <p:cNvPr id="12" name="Picture 4" descr="logozw">
            <a:hlinkClick r:id="rId7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613" y="5592763"/>
            <a:ext cx="985837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0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86" grpId="0"/>
      <p:bldP spid="53248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Eerste</a:t>
            </a:r>
            <a:r>
              <a:rPr lang="fr-BE" dirty="0">
                <a:latin typeface="Calibri" pitchFamily="34" charset="0"/>
              </a:rPr>
              <a:t> </a:t>
            </a:r>
            <a:r>
              <a:rPr lang="fr-BE" dirty="0" err="1">
                <a:latin typeface="Calibri" pitchFamily="34" charset="0"/>
              </a:rPr>
              <a:t>zelfstudie</a:t>
            </a:r>
            <a:r>
              <a:rPr lang="fr-BE" dirty="0">
                <a:latin typeface="Calibri" pitchFamily="34" charset="0"/>
              </a:rPr>
              <a:t>-</a:t>
            </a:r>
            <a:r>
              <a:rPr lang="fr-BE" dirty="0" err="1">
                <a:latin typeface="Calibri" pitchFamily="34" charset="0"/>
              </a:rPr>
              <a:t>onderwerp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1042988" y="1530351"/>
            <a:ext cx="7561262" cy="384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maak jezelf wegwijs op </a:t>
            </a:r>
            <a:r>
              <a:rPr lang="nl-BE" dirty="0" err="1">
                <a:latin typeface="Calibri" pitchFamily="34" charset="0"/>
              </a:rPr>
              <a:t>UGentNet</a:t>
            </a:r>
            <a:r>
              <a:rPr lang="nl-BE" sz="800" dirty="0">
                <a:latin typeface="Calibri" pitchFamily="34" charset="0"/>
              </a:rPr>
              <a:t/>
            </a:r>
            <a:br>
              <a:rPr lang="nl-BE" sz="800" dirty="0">
                <a:latin typeface="Calibri" pitchFamily="34" charset="0"/>
              </a:rPr>
            </a:br>
            <a:endParaRPr lang="nl-BE" sz="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bekijk de presentatie over </a:t>
            </a:r>
            <a:r>
              <a:rPr lang="nl-BE" sz="2000" dirty="0" err="1">
                <a:latin typeface="Calibri" pitchFamily="34" charset="0"/>
              </a:rPr>
              <a:t>UGentNet</a:t>
            </a:r>
            <a:endParaRPr lang="nl-BE" sz="20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>
                <a:latin typeface="Calibri" pitchFamily="34" charset="0"/>
              </a:rPr>
              <a:t>ter beschikking op </a:t>
            </a:r>
            <a:r>
              <a:rPr lang="nl-BE" sz="1800" dirty="0" err="1">
                <a:latin typeface="Calibri" pitchFamily="34" charset="0"/>
              </a:rPr>
              <a:t>Minerva</a:t>
            </a:r>
            <a:r>
              <a:rPr lang="nl-BE" sz="1800" dirty="0">
                <a:latin typeface="Calibri" pitchFamily="34" charset="0"/>
              </a:rPr>
              <a:t> vaksite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volg hyperlinks en lees bijhorende informatie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 err="1">
                <a:latin typeface="Calibri" pitchFamily="34" charset="0"/>
              </a:rPr>
              <a:t>try</a:t>
            </a:r>
            <a:r>
              <a:rPr lang="nl-BE" sz="2000" dirty="0">
                <a:latin typeface="Calibri" pitchFamily="34" charset="0"/>
              </a:rPr>
              <a:t> </a:t>
            </a:r>
            <a:r>
              <a:rPr lang="nl-BE" sz="2000" dirty="0" err="1">
                <a:latin typeface="Calibri" pitchFamily="34" charset="0"/>
              </a:rPr>
              <a:t>it</a:t>
            </a:r>
            <a:r>
              <a:rPr lang="nl-BE" sz="2000" dirty="0">
                <a:latin typeface="Calibri" pitchFamily="34" charset="0"/>
              </a:rPr>
              <a:t> </a:t>
            </a:r>
            <a:r>
              <a:rPr lang="nl-BE" sz="2000" dirty="0" err="1">
                <a:latin typeface="Calibri" pitchFamily="34" charset="0"/>
              </a:rPr>
              <a:t>yourself</a:t>
            </a:r>
            <a:endParaRPr lang="nl-BE" sz="20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>
                <a:latin typeface="Calibri" pitchFamily="34" charset="0"/>
              </a:rPr>
              <a:t>email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>
                <a:latin typeface="Calibri" pitchFamily="34" charset="0"/>
              </a:rPr>
              <a:t>netwerkschijven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>
                <a:latin typeface="Calibri" pitchFamily="34" charset="0"/>
              </a:rPr>
              <a:t>interactief werken op </a:t>
            </a:r>
            <a:r>
              <a:rPr lang="nl-BE" sz="1800" dirty="0" smtClean="0">
                <a:latin typeface="Calibri" pitchFamily="34" charset="0"/>
              </a:rPr>
              <a:t>helios.ugent.be</a:t>
            </a:r>
            <a:endParaRPr lang="nl-BE" sz="18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 err="1">
                <a:latin typeface="Calibri" pitchFamily="34" charset="0"/>
              </a:rPr>
              <a:t>Athena</a:t>
            </a:r>
            <a:endParaRPr lang="nl-BE" sz="18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 err="1">
                <a:latin typeface="Calibri" pitchFamily="34" charset="0"/>
              </a:rPr>
              <a:t>Minerva</a:t>
            </a:r>
            <a:endParaRPr lang="en-GB" sz="1800" dirty="0">
              <a:latin typeface="Calibri" pitchFamily="34" charset="0"/>
            </a:endParaRPr>
          </a:p>
        </p:txBody>
      </p:sp>
      <p:pic>
        <p:nvPicPr>
          <p:cNvPr id="131073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5188" y="2357430"/>
            <a:ext cx="39447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1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Studiebegeleiding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99363" name="Rectangle 3"/>
          <p:cNvSpPr>
            <a:spLocks noChangeArrowheads="1"/>
          </p:cNvSpPr>
          <p:nvPr/>
        </p:nvSpPr>
        <p:spPr bwMode="auto">
          <a:xfrm>
            <a:off x="1042988" y="1530350"/>
            <a:ext cx="7561262" cy="411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verantwoordelijke lesgever</a:t>
            </a:r>
            <a:r>
              <a:rPr lang="nl-BE" sz="800" dirty="0">
                <a:latin typeface="Calibri" pitchFamily="34" charset="0"/>
              </a:rPr>
              <a:t/>
            </a:r>
            <a:br>
              <a:rPr lang="nl-BE" sz="800" dirty="0">
                <a:latin typeface="Calibri" pitchFamily="34" charset="0"/>
              </a:rPr>
            </a:br>
            <a:endParaRPr lang="nl-BE" sz="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 smtClean="0">
                <a:latin typeface="Calibri" pitchFamily="34" charset="0"/>
              </a:rPr>
              <a:t>prof</a:t>
            </a:r>
            <a:r>
              <a:rPr lang="nl-BE" sz="2000" dirty="0">
                <a:latin typeface="Calibri" pitchFamily="34" charset="0"/>
              </a:rPr>
              <a:t>. </a:t>
            </a:r>
            <a:r>
              <a:rPr lang="nl-BE" sz="2000" dirty="0" smtClean="0">
                <a:latin typeface="Calibri" pitchFamily="34" charset="0"/>
              </a:rPr>
              <a:t>dr</a:t>
            </a:r>
            <a:r>
              <a:rPr lang="nl-BE" sz="2000" dirty="0">
                <a:latin typeface="Calibri" pitchFamily="34" charset="0"/>
              </a:rPr>
              <a:t>. Peter Dawyndt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vakgroep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toegepaste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wiskunde</a:t>
            </a:r>
            <a:r>
              <a:rPr lang="en-GB" sz="1800" dirty="0">
                <a:latin typeface="Calibri" pitchFamily="34" charset="0"/>
              </a:rPr>
              <a:t> en </a:t>
            </a:r>
            <a:r>
              <a:rPr lang="en-GB" sz="1800" dirty="0" err="1">
                <a:latin typeface="Calibri" pitchFamily="34" charset="0"/>
              </a:rPr>
              <a:t>informatica</a:t>
            </a:r>
            <a:endParaRPr lang="en-GB" sz="18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 smtClean="0">
                <a:latin typeface="Calibri" pitchFamily="34" charset="0"/>
              </a:rPr>
              <a:t>kantoor</a:t>
            </a:r>
            <a:r>
              <a:rPr lang="en-GB" sz="1800" dirty="0" smtClean="0">
                <a:latin typeface="Calibri" pitchFamily="34" charset="0"/>
              </a:rPr>
              <a:t>: </a:t>
            </a:r>
            <a:r>
              <a:rPr lang="en-GB" sz="1800" dirty="0">
                <a:latin typeface="Calibri" pitchFamily="34" charset="0"/>
              </a:rPr>
              <a:t>Campus </a:t>
            </a:r>
            <a:r>
              <a:rPr lang="en-GB" sz="1800" dirty="0" err="1">
                <a:latin typeface="Calibri" pitchFamily="34" charset="0"/>
              </a:rPr>
              <a:t>Sterre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Krijgslaan</a:t>
            </a:r>
            <a:r>
              <a:rPr lang="en-GB" sz="1800" dirty="0">
                <a:latin typeface="Calibri" pitchFamily="34" charset="0"/>
              </a:rPr>
              <a:t> 281, S9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telefoon</a:t>
            </a:r>
            <a:r>
              <a:rPr lang="en-GB" sz="1800" dirty="0">
                <a:latin typeface="Calibri" pitchFamily="34" charset="0"/>
              </a:rPr>
              <a:t>: 09 264 47 79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>
                <a:latin typeface="Calibri" pitchFamily="34" charset="0"/>
              </a:rPr>
              <a:t>email: Peter.Dawyndt@UGent.be</a:t>
            </a:r>
            <a:br>
              <a:rPr lang="en-GB" sz="1800" dirty="0">
                <a:latin typeface="Calibri" pitchFamily="34" charset="0"/>
              </a:rPr>
            </a:br>
            <a:endParaRPr lang="en-GB" sz="1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onderzoeksdomeinen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>
                <a:latin typeface="Calibri" pitchFamily="34" charset="0"/>
              </a:rPr>
              <a:t>computationele biologie (bioinformatica)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 smtClean="0">
                <a:latin typeface="Calibri" pitchFamily="34" charset="0"/>
              </a:rPr>
              <a:t>toegepaste </a:t>
            </a:r>
            <a:r>
              <a:rPr lang="nl-BE" sz="1800" dirty="0">
                <a:latin typeface="Calibri" pitchFamily="34" charset="0"/>
              </a:rPr>
              <a:t>informatica (levenswetenschappen)</a:t>
            </a:r>
          </a:p>
          <a:p>
            <a:pPr marL="1143000" lvl="2" indent="-228600"/>
            <a:endParaRPr lang="nl-BE" sz="1800" dirty="0">
              <a:latin typeface="Calibri" pitchFamily="34" charset="0"/>
            </a:endParaRPr>
          </a:p>
        </p:txBody>
      </p:sp>
      <p:graphicFrame>
        <p:nvGraphicFramePr>
          <p:cNvPr id="39936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164388" y="3860800"/>
          <a:ext cx="1839912" cy="291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Image" r:id="rId3" imgW="3225397" imgH="5104762" progId="Photoshop.Image.6">
                  <p:embed/>
                </p:oleObj>
              </mc:Choice>
              <mc:Fallback>
                <p:oleObj name="Image" r:id="rId3" imgW="3225397" imgH="5104762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3860800"/>
                        <a:ext cx="1839912" cy="291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Studiebegeleiding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89123" name="Rectangle 3"/>
          <p:cNvSpPr>
            <a:spLocks noChangeArrowheads="1"/>
          </p:cNvSpPr>
          <p:nvPr/>
        </p:nvSpPr>
        <p:spPr bwMode="auto">
          <a:xfrm>
            <a:off x="1042988" y="1530350"/>
            <a:ext cx="7561262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GB" dirty="0" err="1">
                <a:latin typeface="Calibri" pitchFamily="34" charset="0"/>
              </a:rPr>
              <a:t>begeleiding</a:t>
            </a:r>
            <a:r>
              <a:rPr lang="en-GB" dirty="0">
                <a:latin typeface="Calibri" pitchFamily="34" charset="0"/>
              </a:rPr>
              <a:t> </a:t>
            </a:r>
            <a:r>
              <a:rPr lang="en-GB" dirty="0" err="1">
                <a:latin typeface="Calibri" pitchFamily="34" charset="0"/>
              </a:rPr>
              <a:t>werkcolleges</a:t>
            </a:r>
            <a:r>
              <a:rPr lang="en-GB" dirty="0">
                <a:latin typeface="Calibri" pitchFamily="34" charset="0"/>
              </a:rPr>
              <a:t/>
            </a:r>
            <a:br>
              <a:rPr lang="en-GB" dirty="0">
                <a:latin typeface="Calibri" pitchFamily="34" charset="0"/>
              </a:rPr>
            </a:br>
            <a:endParaRPr lang="en-GB" sz="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smtClean="0">
                <a:latin typeface="Calibri" pitchFamily="34" charset="0"/>
              </a:rPr>
              <a:t>Steven </a:t>
            </a:r>
            <a:r>
              <a:rPr lang="en-GB" sz="2000" dirty="0" err="1" smtClean="0">
                <a:latin typeface="Calibri" pitchFamily="34" charset="0"/>
              </a:rPr>
              <a:t>Keuchel</a:t>
            </a:r>
            <a:endParaRPr lang="en-GB" sz="20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 smtClean="0">
                <a:latin typeface="Calibri" pitchFamily="34" charset="0"/>
              </a:rPr>
              <a:t>Toegepaste</a:t>
            </a:r>
            <a:r>
              <a:rPr lang="en-GB" sz="1800" dirty="0" smtClean="0">
                <a:latin typeface="Calibri" pitchFamily="34" charset="0"/>
              </a:rPr>
              <a:t> </a:t>
            </a:r>
            <a:r>
              <a:rPr lang="en-GB" sz="1800" dirty="0" err="1" smtClean="0">
                <a:latin typeface="Calibri" pitchFamily="34" charset="0"/>
              </a:rPr>
              <a:t>wiskunde</a:t>
            </a:r>
            <a:r>
              <a:rPr lang="en-GB" sz="1800" dirty="0" smtClean="0">
                <a:latin typeface="Calibri" pitchFamily="34" charset="0"/>
              </a:rPr>
              <a:t>, </a:t>
            </a:r>
            <a:r>
              <a:rPr lang="en-GB" sz="1800" dirty="0" err="1" smtClean="0">
                <a:latin typeface="Calibri" pitchFamily="34" charset="0"/>
              </a:rPr>
              <a:t>informatica</a:t>
            </a:r>
            <a:r>
              <a:rPr lang="en-GB" sz="1800" dirty="0" smtClean="0">
                <a:latin typeface="Calibri" pitchFamily="34" charset="0"/>
              </a:rPr>
              <a:t> en </a:t>
            </a:r>
            <a:r>
              <a:rPr lang="en-GB" sz="1800" dirty="0" err="1" smtClean="0">
                <a:latin typeface="Calibri" pitchFamily="34" charset="0"/>
              </a:rPr>
              <a:t>statistiek</a:t>
            </a:r>
            <a:endParaRPr lang="en-GB" sz="18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 smtClean="0">
                <a:latin typeface="Calibri" pitchFamily="34" charset="0"/>
              </a:rPr>
              <a:t>kantoor</a:t>
            </a:r>
            <a:r>
              <a:rPr lang="en-GB" sz="1800" dirty="0" smtClean="0">
                <a:latin typeface="Calibri" pitchFamily="34" charset="0"/>
              </a:rPr>
              <a:t>: </a:t>
            </a:r>
            <a:r>
              <a:rPr lang="en-GB" sz="1800" dirty="0">
                <a:latin typeface="Calibri" pitchFamily="34" charset="0"/>
              </a:rPr>
              <a:t>Campus </a:t>
            </a:r>
            <a:r>
              <a:rPr lang="en-GB" sz="1800" dirty="0" err="1">
                <a:latin typeface="Calibri" pitchFamily="34" charset="0"/>
              </a:rPr>
              <a:t>Sterre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Krijgslaan</a:t>
            </a:r>
            <a:r>
              <a:rPr lang="en-GB" sz="1800" dirty="0">
                <a:latin typeface="Calibri" pitchFamily="34" charset="0"/>
              </a:rPr>
              <a:t> 281, S9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telefoon</a:t>
            </a:r>
            <a:r>
              <a:rPr lang="en-GB" sz="1800" dirty="0">
                <a:latin typeface="Calibri" pitchFamily="34" charset="0"/>
              </a:rPr>
              <a:t>: 09 264 47 </a:t>
            </a:r>
            <a:r>
              <a:rPr lang="en-GB" sz="1800" dirty="0" smtClean="0">
                <a:latin typeface="Calibri" pitchFamily="34" charset="0"/>
              </a:rPr>
              <a:t>66</a:t>
            </a:r>
            <a:endParaRPr lang="en-GB" sz="18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>
                <a:latin typeface="Calibri" pitchFamily="34" charset="0"/>
              </a:rPr>
              <a:t>email: </a:t>
            </a:r>
            <a:r>
              <a:rPr lang="en-GB" sz="1800" dirty="0" smtClean="0">
                <a:latin typeface="Calibri" pitchFamily="34" charset="0"/>
              </a:rPr>
              <a:t>Steven.Keuchel@UGent.be</a:t>
            </a:r>
            <a:r>
              <a:rPr lang="en-GB" sz="1800" dirty="0">
                <a:latin typeface="Calibri" pitchFamily="34" charset="0"/>
              </a:rPr>
              <a:t/>
            </a:r>
            <a:br>
              <a:rPr lang="en-GB" sz="1800" dirty="0">
                <a:latin typeface="Calibri" pitchFamily="34" charset="0"/>
              </a:rPr>
            </a:br>
            <a:endParaRPr lang="en-GB" sz="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smtClean="0">
                <a:latin typeface="Calibri" pitchFamily="34" charset="0"/>
              </a:rPr>
              <a:t>ir. Bart </a:t>
            </a:r>
            <a:r>
              <a:rPr lang="en-GB" sz="2000" dirty="0">
                <a:latin typeface="Calibri" pitchFamily="34" charset="0"/>
              </a:rPr>
              <a:t>Mesuere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Toegepaste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wiskunde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informatica</a:t>
            </a:r>
            <a:r>
              <a:rPr lang="en-GB" sz="1800" dirty="0">
                <a:latin typeface="Calibri" pitchFamily="34" charset="0"/>
              </a:rPr>
              <a:t> en </a:t>
            </a:r>
            <a:r>
              <a:rPr lang="en-GB" sz="1800" dirty="0" err="1">
                <a:latin typeface="Calibri" pitchFamily="34" charset="0"/>
              </a:rPr>
              <a:t>statistiek</a:t>
            </a:r>
            <a:endParaRPr lang="en-GB" sz="18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 smtClean="0">
                <a:latin typeface="Calibri" pitchFamily="34" charset="0"/>
              </a:rPr>
              <a:t>kantoor</a:t>
            </a:r>
            <a:r>
              <a:rPr lang="en-GB" sz="1800" dirty="0" smtClean="0">
                <a:latin typeface="Calibri" pitchFamily="34" charset="0"/>
              </a:rPr>
              <a:t>: </a:t>
            </a:r>
            <a:r>
              <a:rPr lang="en-GB" sz="1800" dirty="0">
                <a:latin typeface="Calibri" pitchFamily="34" charset="0"/>
              </a:rPr>
              <a:t>Campus </a:t>
            </a:r>
            <a:r>
              <a:rPr lang="en-GB" sz="1800" dirty="0" err="1">
                <a:latin typeface="Calibri" pitchFamily="34" charset="0"/>
              </a:rPr>
              <a:t>Sterre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Krijgslaan</a:t>
            </a:r>
            <a:r>
              <a:rPr lang="en-GB" sz="1800" dirty="0">
                <a:latin typeface="Calibri" pitchFamily="34" charset="0"/>
              </a:rPr>
              <a:t> 281, S9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telefoon</a:t>
            </a:r>
            <a:r>
              <a:rPr lang="en-GB" sz="1800" dirty="0">
                <a:latin typeface="Calibri" pitchFamily="34" charset="0"/>
              </a:rPr>
              <a:t>: 09 264 48 91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>
                <a:latin typeface="Calibri" pitchFamily="34" charset="0"/>
              </a:rPr>
              <a:t>email: Bart.Mesuere@UGent.be</a:t>
            </a:r>
          </a:p>
        </p:txBody>
      </p:sp>
      <p:pic>
        <p:nvPicPr>
          <p:cNvPr id="389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6691" y="2237338"/>
            <a:ext cx="1231194" cy="12311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389125" name="Picture 5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518035" y="3938744"/>
            <a:ext cx="1248508" cy="1866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61300" y="5300663"/>
            <a:ext cx="1108075" cy="13684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14348" y="66675"/>
            <a:ext cx="8229600" cy="1143000"/>
          </a:xfrm>
        </p:spPr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</a:t>
            </a:r>
            <a:r>
              <a:rPr lang="fr-BE" dirty="0" err="1">
                <a:latin typeface="Calibri" pitchFamily="34" charset="0"/>
              </a:rPr>
              <a:t>besturingssystemen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63525" name="Rectangle 5"/>
          <p:cNvSpPr>
            <a:spLocks noChangeArrowheads="1"/>
          </p:cNvSpPr>
          <p:nvPr/>
        </p:nvSpPr>
        <p:spPr bwMode="auto">
          <a:xfrm>
            <a:off x="1042988" y="1530350"/>
            <a:ext cx="7561262" cy="513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leermateriaal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handboek</a:t>
            </a:r>
            <a:r>
              <a:rPr lang="en-GB" sz="2000" dirty="0">
                <a:latin typeface="Calibri" pitchFamily="34" charset="0"/>
              </a:rPr>
              <a:t>: </a:t>
            </a:r>
            <a:r>
              <a:rPr lang="en-GB" sz="2000" b="1" dirty="0">
                <a:latin typeface="Calibri" pitchFamily="34" charset="0"/>
              </a:rPr>
              <a:t>A Practical Guide to Linux </a:t>
            </a:r>
            <a:r>
              <a:rPr lang="en-GB" sz="2000" b="1" dirty="0" smtClean="0">
                <a:latin typeface="Calibri" pitchFamily="34" charset="0"/>
              </a:rPr>
              <a:t>(3</a:t>
            </a:r>
            <a:r>
              <a:rPr lang="en-GB" sz="2000" b="1" baseline="30000" dirty="0" smtClean="0">
                <a:latin typeface="Calibri" pitchFamily="34" charset="0"/>
              </a:rPr>
              <a:t>rd</a:t>
            </a:r>
            <a:r>
              <a:rPr lang="en-GB" sz="2000" b="1" dirty="0" smtClean="0">
                <a:latin typeface="Calibri" pitchFamily="34" charset="0"/>
              </a:rPr>
              <a:t> </a:t>
            </a:r>
            <a:r>
              <a:rPr lang="en-GB" sz="2000" b="1" dirty="0">
                <a:latin typeface="Calibri" pitchFamily="34" charset="0"/>
              </a:rPr>
              <a:t>edition)</a:t>
            </a:r>
            <a:r>
              <a:rPr lang="en-GB" sz="2000" dirty="0">
                <a:latin typeface="Calibri" pitchFamily="34" charset="0"/>
              </a:rPr>
              <a:t/>
            </a:r>
            <a:br>
              <a:rPr lang="en-GB" sz="2000" dirty="0">
                <a:latin typeface="Calibri" pitchFamily="34" charset="0"/>
              </a:rPr>
            </a:br>
            <a:r>
              <a:rPr lang="en-GB" sz="2000" dirty="0">
                <a:latin typeface="Calibri" pitchFamily="34" charset="0"/>
              </a:rPr>
              <a:t>                    Mark G. </a:t>
            </a:r>
            <a:r>
              <a:rPr lang="en-GB" sz="2000" dirty="0" err="1">
                <a:latin typeface="Calibri" pitchFamily="34" charset="0"/>
              </a:rPr>
              <a:t>Sobell</a:t>
            </a:r>
            <a:r>
              <a:rPr lang="en-GB" sz="2000" dirty="0">
                <a:latin typeface="Calibri" pitchFamily="34" charset="0"/>
              </a:rPr>
              <a:t>, Prentice Hall, </a:t>
            </a:r>
            <a:r>
              <a:rPr lang="en-GB" sz="2000" dirty="0" smtClean="0">
                <a:latin typeface="Calibri" pitchFamily="34" charset="0"/>
              </a:rPr>
              <a:t>2012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dia's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hoorcolleges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ter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beschikking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gesteld</a:t>
            </a:r>
            <a:r>
              <a:rPr lang="en-GB" sz="2000" dirty="0">
                <a:latin typeface="Calibri" pitchFamily="34" charset="0"/>
              </a:rPr>
              <a:t> via Minerva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melden</a:t>
            </a:r>
            <a:r>
              <a:rPr lang="en-GB" sz="2000" dirty="0">
                <a:latin typeface="Calibri" pitchFamily="34" charset="0"/>
              </a:rPr>
              <a:t> van (</a:t>
            </a:r>
            <a:r>
              <a:rPr lang="en-GB" sz="2000" dirty="0" err="1">
                <a:latin typeface="Calibri" pitchFamily="34" charset="0"/>
              </a:rPr>
              <a:t>typ</a:t>
            </a:r>
            <a:r>
              <a:rPr lang="en-GB" sz="2000" dirty="0">
                <a:latin typeface="Calibri" pitchFamily="34" charset="0"/>
              </a:rPr>
              <a:t>)</a:t>
            </a:r>
            <a:r>
              <a:rPr lang="en-GB" sz="2000" dirty="0" err="1">
                <a:latin typeface="Calibri" pitchFamily="34" charset="0"/>
              </a:rPr>
              <a:t>fouten</a:t>
            </a:r>
            <a:r>
              <a:rPr lang="en-GB" sz="2000" dirty="0">
                <a:latin typeface="Calibri" pitchFamily="34" charset="0"/>
              </a:rPr>
              <a:t> of </a:t>
            </a:r>
            <a:r>
              <a:rPr lang="en-GB" sz="2000" dirty="0" err="1">
                <a:latin typeface="Calibri" pitchFamily="34" charset="0"/>
              </a:rPr>
              <a:t>onduidelijkheden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wordt</a:t>
            </a:r>
            <a:r>
              <a:rPr lang="en-GB" sz="2000" dirty="0">
                <a:latin typeface="Calibri" pitchFamily="34" charset="0"/>
              </a:rPr>
              <a:t> </a:t>
            </a:r>
            <a:br>
              <a:rPr lang="en-GB" sz="2000" dirty="0">
                <a:latin typeface="Calibri" pitchFamily="34" charset="0"/>
              </a:rPr>
            </a:br>
            <a:r>
              <a:rPr lang="en-GB" sz="2000" dirty="0">
                <a:latin typeface="Calibri" pitchFamily="34" charset="0"/>
              </a:rPr>
              <a:t>ten </a:t>
            </a:r>
            <a:r>
              <a:rPr lang="en-GB" sz="2000" dirty="0" err="1">
                <a:latin typeface="Calibri" pitchFamily="34" charset="0"/>
              </a:rPr>
              <a:t>zeerste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geapprecieerd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GB" sz="2000" dirty="0">
              <a:latin typeface="Calibri" pitchFamily="34" charset="0"/>
            </a:endParaRPr>
          </a:p>
          <a:p>
            <a:pPr marL="342900" indent="-342900"/>
            <a:r>
              <a:rPr lang="en-GB" dirty="0" err="1">
                <a:latin typeface="Calibri" pitchFamily="34" charset="0"/>
              </a:rPr>
              <a:t>referenties</a:t>
            </a:r>
            <a:endParaRPr lang="en-GB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b="1" dirty="0">
                <a:latin typeface="Calibri" pitchFamily="34" charset="0"/>
              </a:rPr>
              <a:t>Learning the Unix operating system</a:t>
            </a:r>
            <a:r>
              <a:rPr lang="en-GB" sz="2000" dirty="0">
                <a:latin typeface="Calibri" pitchFamily="34" charset="0"/>
              </a:rPr>
              <a:t>, 5th edition</a:t>
            </a:r>
            <a:br>
              <a:rPr lang="en-GB" sz="2000" dirty="0">
                <a:latin typeface="Calibri" pitchFamily="34" charset="0"/>
              </a:rPr>
            </a:br>
            <a:r>
              <a:rPr lang="en-GB" sz="2000" dirty="0">
                <a:latin typeface="Calibri" pitchFamily="34" charset="0"/>
              </a:rPr>
              <a:t>J. Peek, G. </a:t>
            </a:r>
            <a:r>
              <a:rPr lang="en-GB" sz="2000" dirty="0" err="1">
                <a:latin typeface="Calibri" pitchFamily="34" charset="0"/>
              </a:rPr>
              <a:t>Todino</a:t>
            </a:r>
            <a:r>
              <a:rPr lang="en-GB" sz="2000" dirty="0">
                <a:latin typeface="Calibri" pitchFamily="34" charset="0"/>
              </a:rPr>
              <a:t> &amp; J. </a:t>
            </a:r>
            <a:r>
              <a:rPr lang="en-GB" sz="2000" dirty="0" err="1">
                <a:latin typeface="Calibri" pitchFamily="34" charset="0"/>
              </a:rPr>
              <a:t>Strang,O'Reilly</a:t>
            </a:r>
            <a:r>
              <a:rPr lang="en-GB" sz="2000" dirty="0">
                <a:latin typeface="Calibri" pitchFamily="34" charset="0"/>
              </a:rPr>
              <a:t>, 2002</a:t>
            </a:r>
            <a:endParaRPr lang="en-GB" sz="2000" b="1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b="1" dirty="0">
                <a:latin typeface="Calibri" pitchFamily="34" charset="0"/>
              </a:rPr>
              <a:t>Learning the Bash Shell</a:t>
            </a:r>
            <a:r>
              <a:rPr lang="en-GB" sz="2000" dirty="0">
                <a:latin typeface="Calibri" pitchFamily="34" charset="0"/>
              </a:rPr>
              <a:t>, 3</a:t>
            </a:r>
            <a:r>
              <a:rPr lang="en-GB" sz="2000" baseline="30000" dirty="0">
                <a:latin typeface="Calibri" pitchFamily="34" charset="0"/>
              </a:rPr>
              <a:t>rd</a:t>
            </a:r>
            <a:r>
              <a:rPr lang="en-GB" sz="2000" dirty="0">
                <a:latin typeface="Calibri" pitchFamily="34" charset="0"/>
              </a:rPr>
              <a:t> edition</a:t>
            </a:r>
            <a:br>
              <a:rPr lang="en-GB" sz="2000" dirty="0">
                <a:latin typeface="Calibri" pitchFamily="34" charset="0"/>
              </a:rPr>
            </a:br>
            <a:r>
              <a:rPr lang="en-US" sz="2000" dirty="0">
                <a:latin typeface="Calibri" pitchFamily="34" charset="0"/>
              </a:rPr>
              <a:t>C. </a:t>
            </a:r>
            <a:r>
              <a:rPr lang="en-US" sz="2000" dirty="0" err="1">
                <a:latin typeface="Calibri" pitchFamily="34" charset="0"/>
              </a:rPr>
              <a:t>Newham</a:t>
            </a:r>
            <a:r>
              <a:rPr lang="en-US" sz="2000" dirty="0">
                <a:latin typeface="Calibri" pitchFamily="34" charset="0"/>
              </a:rPr>
              <a:t> &amp; B. Rosenblatt, O'Reilly, 2005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verwijzingen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naar</a:t>
            </a:r>
            <a:r>
              <a:rPr lang="en-GB" sz="2000" dirty="0">
                <a:latin typeface="Calibri" pitchFamily="34" charset="0"/>
              </a:rPr>
              <a:t> online </a:t>
            </a:r>
            <a:r>
              <a:rPr lang="en-GB" sz="2000" dirty="0" err="1">
                <a:latin typeface="Calibri" pitchFamily="34" charset="0"/>
              </a:rPr>
              <a:t>informatie</a:t>
            </a:r>
            <a:r>
              <a:rPr lang="en-GB" sz="2000" dirty="0">
                <a:latin typeface="Calibri" pitchFamily="34" charset="0"/>
              </a:rPr>
              <a:t> in </a:t>
            </a:r>
            <a:r>
              <a:rPr lang="en-GB" sz="2000" dirty="0" err="1">
                <a:latin typeface="Calibri" pitchFamily="34" charset="0"/>
              </a:rPr>
              <a:t>hoorcolleges</a:t>
            </a:r>
            <a:endParaRPr lang="en-GB" sz="20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koppelingen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beschikbaar</a:t>
            </a:r>
            <a:r>
              <a:rPr lang="en-GB" sz="1800" dirty="0">
                <a:latin typeface="Calibri" pitchFamily="34" charset="0"/>
              </a:rPr>
              <a:t> via Minerva</a:t>
            </a:r>
          </a:p>
        </p:txBody>
      </p:sp>
      <p:pic>
        <p:nvPicPr>
          <p:cNvPr id="36353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1775" y="3795713"/>
            <a:ext cx="1096963" cy="13620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9265" name="Picture 1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0340" y="1180236"/>
            <a:ext cx="1567432" cy="194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8264" y="3346451"/>
            <a:ext cx="39447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39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Handboek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03813" name="Rectangle 5"/>
          <p:cNvSpPr>
            <a:spLocks noChangeArrowheads="1"/>
          </p:cNvSpPr>
          <p:nvPr/>
        </p:nvSpPr>
        <p:spPr bwMode="auto">
          <a:xfrm>
            <a:off x="1042988" y="1530350"/>
            <a:ext cx="8101012" cy="311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GB" b="1" dirty="0">
                <a:latin typeface="Calibri" pitchFamily="34" charset="0"/>
              </a:rPr>
              <a:t>A Practical Guide to Linux: Commands, Editors, </a:t>
            </a:r>
            <a:br>
              <a:rPr lang="en-GB" b="1" dirty="0">
                <a:latin typeface="Calibri" pitchFamily="34" charset="0"/>
              </a:rPr>
            </a:br>
            <a:r>
              <a:rPr lang="en-GB" b="1" dirty="0">
                <a:latin typeface="Calibri" pitchFamily="34" charset="0"/>
              </a:rPr>
              <a:t>and Shell Programming </a:t>
            </a:r>
            <a:r>
              <a:rPr lang="en-GB" b="1" dirty="0" smtClean="0">
                <a:latin typeface="Calibri" pitchFamily="34" charset="0"/>
              </a:rPr>
              <a:t>(3</a:t>
            </a:r>
            <a:r>
              <a:rPr lang="en-GB" b="1" baseline="30000" dirty="0" smtClean="0">
                <a:latin typeface="Calibri" pitchFamily="34" charset="0"/>
              </a:rPr>
              <a:t>rd</a:t>
            </a:r>
            <a:r>
              <a:rPr lang="en-GB" b="1" dirty="0" smtClean="0">
                <a:latin typeface="Calibri" pitchFamily="34" charset="0"/>
              </a:rPr>
              <a:t> </a:t>
            </a:r>
            <a:r>
              <a:rPr lang="en-GB" b="1" dirty="0">
                <a:latin typeface="Calibri" pitchFamily="34" charset="0"/>
              </a:rPr>
              <a:t>edition)</a:t>
            </a:r>
            <a:r>
              <a:rPr lang="en-GB" dirty="0">
                <a:latin typeface="Calibri" pitchFamily="34" charset="0"/>
              </a:rPr>
              <a:t/>
            </a:r>
            <a:br>
              <a:rPr lang="en-GB" dirty="0">
                <a:latin typeface="Calibri" pitchFamily="34" charset="0"/>
              </a:rPr>
            </a:br>
            <a:r>
              <a:rPr lang="en-GB" dirty="0">
                <a:latin typeface="Calibri" pitchFamily="34" charset="0"/>
              </a:rPr>
              <a:t>Mark G. </a:t>
            </a:r>
            <a:r>
              <a:rPr lang="en-GB" dirty="0" err="1">
                <a:latin typeface="Calibri" pitchFamily="34" charset="0"/>
              </a:rPr>
              <a:t>Sobell</a:t>
            </a:r>
            <a:r>
              <a:rPr lang="en-GB" dirty="0">
                <a:latin typeface="Calibri" pitchFamily="34" charset="0"/>
              </a:rPr>
              <a:t>, Prentice Hall, </a:t>
            </a:r>
            <a:r>
              <a:rPr lang="en-GB" dirty="0" smtClean="0">
                <a:latin typeface="Calibri" pitchFamily="34" charset="0"/>
              </a:rPr>
              <a:t>2012</a:t>
            </a:r>
            <a:r>
              <a:rPr lang="en-GB" dirty="0">
                <a:latin typeface="Calibri" pitchFamily="34" charset="0"/>
              </a:rPr>
              <a:t/>
            </a:r>
            <a:br>
              <a:rPr lang="en-GB" dirty="0">
                <a:latin typeface="Calibri" pitchFamily="34" charset="0"/>
              </a:rPr>
            </a:br>
            <a:r>
              <a:rPr lang="en-GB" dirty="0">
                <a:latin typeface="Calibri" pitchFamily="34" charset="0"/>
              </a:rPr>
              <a:t>ISBN-13: 978-0133085044</a:t>
            </a:r>
            <a:br>
              <a:rPr lang="en-GB" dirty="0">
                <a:latin typeface="Calibri" pitchFamily="34" charset="0"/>
              </a:rPr>
            </a:br>
            <a:endParaRPr lang="nl-BE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 smtClean="0">
                <a:latin typeface="Calibri" pitchFamily="34" charset="0"/>
              </a:rPr>
              <a:t>te</a:t>
            </a:r>
            <a:r>
              <a:rPr lang="en-GB" sz="2000" dirty="0" smtClean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verkrijgen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bij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cursusdienst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smtClean="0">
                <a:latin typeface="Calibri" pitchFamily="34" charset="0"/>
              </a:rPr>
              <a:t>WINA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GB" sz="1800" dirty="0" err="1" smtClean="0">
                <a:latin typeface="Calibri" pitchFamily="34" charset="0"/>
              </a:rPr>
              <a:t>kostprijs</a:t>
            </a:r>
            <a:r>
              <a:rPr lang="en-GB" sz="1800" dirty="0" smtClean="0">
                <a:latin typeface="Calibri" pitchFamily="34" charset="0"/>
              </a:rPr>
              <a:t>: </a:t>
            </a:r>
            <a:r>
              <a:rPr lang="en-GB" sz="1800" dirty="0" smtClean="0">
                <a:latin typeface="Calibri" pitchFamily="34" charset="0"/>
                <a:cs typeface="Arial" charset="0"/>
              </a:rPr>
              <a:t>€</a:t>
            </a:r>
            <a:r>
              <a:rPr lang="en-GB" sz="1800" dirty="0" smtClean="0">
                <a:latin typeface="Calibri" pitchFamily="34" charset="0"/>
              </a:rPr>
              <a:t>43 (</a:t>
            </a:r>
            <a:r>
              <a:rPr lang="en-GB" sz="1800" dirty="0" err="1" smtClean="0">
                <a:latin typeface="Calibri" pitchFamily="34" charset="0"/>
              </a:rPr>
              <a:t>leden</a:t>
            </a:r>
            <a:r>
              <a:rPr lang="en-GB" sz="1800" dirty="0" smtClean="0">
                <a:latin typeface="Calibri" pitchFamily="34" charset="0"/>
              </a:rPr>
              <a:t>)</a:t>
            </a:r>
            <a:endParaRPr lang="en-GB" sz="1800" dirty="0">
              <a:latin typeface="Calibri" pitchFamily="34" charset="0"/>
            </a:endParaRPr>
          </a:p>
        </p:txBody>
      </p:sp>
      <p:pic>
        <p:nvPicPr>
          <p:cNvPr id="9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8260" y="4490035"/>
            <a:ext cx="1714512" cy="2125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Extra </a:t>
            </a:r>
            <a:r>
              <a:rPr lang="fr-BE" dirty="0" err="1">
                <a:latin typeface="Calibri" pitchFamily="34" charset="0"/>
              </a:rPr>
              <a:t>leermateriaal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74789" name="Rectangle 5"/>
          <p:cNvSpPr>
            <a:spLocks noChangeArrowheads="1"/>
          </p:cNvSpPr>
          <p:nvPr/>
        </p:nvSpPr>
        <p:spPr bwMode="auto">
          <a:xfrm>
            <a:off x="1042988" y="1530351"/>
            <a:ext cx="7561262" cy="397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 err="1">
                <a:latin typeface="Calibri" pitchFamily="34" charset="0"/>
              </a:rPr>
              <a:t>powerpoint</a:t>
            </a:r>
            <a:r>
              <a:rPr lang="nl-BE" dirty="0">
                <a:latin typeface="Calibri" pitchFamily="34" charset="0"/>
              </a:rPr>
              <a:t> presentaties</a:t>
            </a:r>
            <a:r>
              <a:rPr lang="nl-BE" sz="400" dirty="0">
                <a:latin typeface="Calibri" pitchFamily="34" charset="0"/>
              </a:rPr>
              <a:t/>
            </a:r>
            <a:br>
              <a:rPr lang="nl-BE" sz="400" dirty="0">
                <a:latin typeface="Calibri" pitchFamily="34" charset="0"/>
              </a:rPr>
            </a:br>
            <a:endParaRPr lang="nl-BE" sz="4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worden beschikbaar gesteld via ELO </a:t>
            </a:r>
            <a:r>
              <a:rPr lang="nl-BE" sz="2000" dirty="0" err="1">
                <a:latin typeface="Calibri" pitchFamily="34" charset="0"/>
              </a:rPr>
              <a:t>Minerva</a:t>
            </a:r>
            <a:endParaRPr lang="nl-BE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gelieve fouten of onduidelijkheden te melden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bijgewerkte versies van presentaties kunnen oude vervangen</a:t>
            </a:r>
          </a:p>
          <a:p>
            <a:pPr marL="342900" indent="-342900"/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>
                <a:latin typeface="Calibri" pitchFamily="34" charset="0"/>
              </a:rPr>
              <a:t>achtergrondmateriaal</a:t>
            </a:r>
            <a:r>
              <a:rPr lang="nl-BE" sz="400" dirty="0">
                <a:latin typeface="Calibri" pitchFamily="34" charset="0"/>
              </a:rPr>
              <a:t/>
            </a:r>
            <a:br>
              <a:rPr lang="nl-BE" sz="400" dirty="0">
                <a:latin typeface="Calibri" pitchFamily="34" charset="0"/>
              </a:rPr>
            </a:br>
            <a:endParaRPr lang="nl-BE" sz="4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bijkomende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documenten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enkel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te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lezen</a:t>
            </a:r>
            <a:r>
              <a:rPr lang="en-GB" sz="2000" dirty="0">
                <a:latin typeface="Calibri" pitchFamily="34" charset="0"/>
              </a:rPr>
              <a:t> (</a:t>
            </a:r>
            <a:r>
              <a:rPr lang="en-GB" sz="2000" dirty="0" err="1">
                <a:latin typeface="Calibri" pitchFamily="34" charset="0"/>
              </a:rPr>
              <a:t>geen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kennis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voor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evaluaties</a:t>
            </a:r>
            <a:r>
              <a:rPr lang="en-GB" sz="2000" dirty="0">
                <a:latin typeface="Calibri" pitchFamily="34" charset="0"/>
              </a:rPr>
              <a:t>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worden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beschikbaar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gesteld</a:t>
            </a:r>
            <a:r>
              <a:rPr lang="en-GB" sz="2000" dirty="0">
                <a:latin typeface="Calibri" pitchFamily="34" charset="0"/>
              </a:rPr>
              <a:t> via ELO Minerva</a:t>
            </a:r>
          </a:p>
        </p:txBody>
      </p:sp>
      <p:pic>
        <p:nvPicPr>
          <p:cNvPr id="4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20930" y="2000240"/>
            <a:ext cx="39447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9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Contact met </a:t>
            </a:r>
            <a:r>
              <a:rPr lang="fr-BE" dirty="0" err="1">
                <a:latin typeface="Calibri" pitchFamily="34" charset="0"/>
              </a:rPr>
              <a:t>begeleiders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1042988" y="1530350"/>
            <a:ext cx="6913388" cy="5571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alle "ad </a:t>
            </a:r>
            <a:r>
              <a:rPr lang="nl-BE" dirty="0" err="1">
                <a:latin typeface="Calibri" pitchFamily="34" charset="0"/>
              </a:rPr>
              <a:t>valvas</a:t>
            </a:r>
            <a:r>
              <a:rPr lang="nl-BE" dirty="0">
                <a:latin typeface="Calibri" pitchFamily="34" charset="0"/>
              </a:rPr>
              <a:t>" aankondigingen aan de </a:t>
            </a:r>
            <a:br>
              <a:rPr lang="nl-BE" dirty="0">
                <a:latin typeface="Calibri" pitchFamily="34" charset="0"/>
              </a:rPr>
            </a:br>
            <a:r>
              <a:rPr lang="nl-BE" dirty="0">
                <a:latin typeface="Calibri" pitchFamily="34" charset="0"/>
              </a:rPr>
              <a:t>studenten verlopen via de ELO </a:t>
            </a:r>
            <a:r>
              <a:rPr lang="nl-BE" dirty="0" err="1">
                <a:latin typeface="Calibri" pitchFamily="34" charset="0"/>
              </a:rPr>
              <a:t>Minerva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>
                <a:latin typeface="Calibri" pitchFamily="34" charset="0"/>
              </a:rPr>
              <a:t>stel vragen en geef opmerkingen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tijdens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hoor</a:t>
            </a:r>
            <a:r>
              <a:rPr lang="en-GB" sz="2000" dirty="0">
                <a:latin typeface="Calibri" pitchFamily="34" charset="0"/>
              </a:rPr>
              <a:t>- en </a:t>
            </a:r>
            <a:r>
              <a:rPr lang="en-GB" sz="2000" dirty="0" err="1">
                <a:latin typeface="Calibri" pitchFamily="34" charset="0"/>
              </a:rPr>
              <a:t>werkcolleges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>
                <a:latin typeface="Calibri" pitchFamily="34" charset="0"/>
              </a:rPr>
              <a:t>via forum op Minerva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onmiddellijk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na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hoorcolleges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>
                <a:latin typeface="Calibri" pitchFamily="34" charset="0"/>
              </a:rPr>
              <a:t>via email: Peter.Dawyndt@UGent.be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tijdens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persoonlijke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afspraak</a:t>
            </a:r>
            <a:r>
              <a:rPr lang="en-GB" sz="2000" dirty="0">
                <a:latin typeface="Calibri" pitchFamily="34" charset="0"/>
              </a:rPr>
              <a:t> (</a:t>
            </a:r>
            <a:r>
              <a:rPr lang="en-GB" sz="2000" dirty="0" err="1">
                <a:latin typeface="Calibri" pitchFamily="34" charset="0"/>
              </a:rPr>
              <a:t>vastgelegd</a:t>
            </a:r>
            <a:r>
              <a:rPr lang="en-GB" sz="2000" dirty="0">
                <a:latin typeface="Calibri" pitchFamily="34" charset="0"/>
              </a:rPr>
              <a:t> via email)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verstuur</a:t>
            </a:r>
            <a:r>
              <a:rPr lang="en-GB" sz="1800" dirty="0">
                <a:latin typeface="Calibri" pitchFamily="34" charset="0"/>
              </a:rPr>
              <a:t> emails </a:t>
            </a:r>
            <a:r>
              <a:rPr lang="en-GB" sz="1800" dirty="0" err="1">
                <a:latin typeface="Calibri" pitchFamily="34" charset="0"/>
              </a:rPr>
              <a:t>niet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vanaf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anoniem</a:t>
            </a:r>
            <a:r>
              <a:rPr lang="en-GB" sz="1800" dirty="0">
                <a:latin typeface="Calibri" pitchFamily="34" charset="0"/>
              </a:rPr>
              <a:t> account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gebruik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verplicht</a:t>
            </a:r>
            <a:r>
              <a:rPr lang="en-GB" sz="1800" dirty="0">
                <a:latin typeface="Calibri" pitchFamily="34" charset="0"/>
              </a:rPr>
              <a:t> je UGent </a:t>
            </a:r>
            <a:r>
              <a:rPr lang="en-GB" sz="1800" dirty="0" err="1">
                <a:latin typeface="Calibri" pitchFamily="34" charset="0"/>
              </a:rPr>
              <a:t>emailadres</a:t>
            </a:r>
            <a:endParaRPr lang="en-GB" sz="18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vermeld</a:t>
            </a:r>
            <a:r>
              <a:rPr lang="en-GB" sz="1800" dirty="0">
                <a:latin typeface="Calibri" pitchFamily="34" charset="0"/>
              </a:rPr>
              <a:t> steeds </a:t>
            </a:r>
            <a:r>
              <a:rPr lang="en-GB" sz="1800" dirty="0" err="1">
                <a:latin typeface="Calibri" pitchFamily="34" charset="0"/>
              </a:rPr>
              <a:t>naam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opleiding</a:t>
            </a:r>
            <a:r>
              <a:rPr lang="en-GB" sz="1800" dirty="0">
                <a:latin typeface="Calibri" pitchFamily="34" charset="0"/>
              </a:rPr>
              <a:t> en </a:t>
            </a:r>
            <a:r>
              <a:rPr lang="en-GB" sz="1800" dirty="0" err="1">
                <a:latin typeface="Calibri" pitchFamily="34" charset="0"/>
              </a:rPr>
              <a:t>opleidingsonderdeel</a:t>
            </a:r>
            <a:endParaRPr lang="en-GB" sz="18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vermijd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typfouten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dt-fouten</a:t>
            </a:r>
            <a:r>
              <a:rPr lang="en-GB" sz="1800" dirty="0">
                <a:latin typeface="Calibri" pitchFamily="34" charset="0"/>
              </a:rPr>
              <a:t>, SMS-</a:t>
            </a:r>
            <a:r>
              <a:rPr lang="en-GB" sz="1800" dirty="0" err="1">
                <a:latin typeface="Calibri" pitchFamily="34" charset="0"/>
              </a:rPr>
              <a:t>taal</a:t>
            </a:r>
            <a:r>
              <a:rPr lang="en-GB" sz="1800" dirty="0">
                <a:latin typeface="Calibri" pitchFamily="34" charset="0"/>
              </a:rPr>
              <a:t> (       )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hanteer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duidelijk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taalgebruik</a:t>
            </a:r>
            <a:r>
              <a:rPr lang="en-GB" sz="1800" dirty="0">
                <a:latin typeface="Calibri" pitchFamily="34" charset="0"/>
              </a:rPr>
              <a:t> en </a:t>
            </a:r>
            <a:r>
              <a:rPr lang="en-GB" sz="1800" dirty="0" err="1">
                <a:latin typeface="Calibri" pitchFamily="34" charset="0"/>
              </a:rPr>
              <a:t>correcte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aanspreektitel</a:t>
            </a:r>
            <a:endParaRPr lang="en-GB" sz="1800" dirty="0">
              <a:latin typeface="Calibri" pitchFamily="34" charset="0"/>
            </a:endParaRPr>
          </a:p>
        </p:txBody>
      </p:sp>
      <p:pic>
        <p:nvPicPr>
          <p:cNvPr id="541701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06796" y="5610467"/>
            <a:ext cx="339725" cy="342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" name="Picture 1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92368" y="1708362"/>
            <a:ext cx="39447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" name="Picture 1">
            <a:hlinkClick r:id="rId5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706" y="4203874"/>
            <a:ext cx="39447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1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1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1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1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1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1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9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Permanente </a:t>
            </a:r>
            <a:r>
              <a:rPr lang="fr-BE" dirty="0" err="1">
                <a:latin typeface="Calibri" pitchFamily="34" charset="0"/>
              </a:rPr>
              <a:t>evaluaties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79909" name="Rectangle 5"/>
          <p:cNvSpPr>
            <a:spLocks noChangeArrowheads="1"/>
          </p:cNvSpPr>
          <p:nvPr/>
        </p:nvSpPr>
        <p:spPr bwMode="auto">
          <a:xfrm>
            <a:off x="1042988" y="1530350"/>
            <a:ext cx="8101012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permanente evaluaties tellen mee voor 4/20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driemaal winst !!!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niet </a:t>
            </a:r>
            <a:r>
              <a:rPr lang="nl-BE" sz="2000" dirty="0" err="1">
                <a:latin typeface="Calibri" pitchFamily="34" charset="0"/>
              </a:rPr>
              <a:t>herneembaar</a:t>
            </a:r>
            <a:r>
              <a:rPr lang="nl-BE" sz="2000" dirty="0">
                <a:latin typeface="Calibri" pitchFamily="34" charset="0"/>
              </a:rPr>
              <a:t> tijdens tweede zittijd</a:t>
            </a:r>
          </a:p>
          <a:p>
            <a:pPr marL="342900" indent="-342900"/>
            <a:endParaRPr lang="nl-BE" sz="800" dirty="0">
              <a:latin typeface="Calibri" pitchFamily="34" charset="0"/>
            </a:endParaRPr>
          </a:p>
          <a:p>
            <a:pPr marL="342900" indent="-342900"/>
            <a:r>
              <a:rPr lang="nl-BE" dirty="0">
                <a:latin typeface="Calibri" pitchFamily="34" charset="0"/>
              </a:rPr>
              <a:t>criteria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werd vooropgestelde resultaat behaald 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kwaliteit, </a:t>
            </a:r>
            <a:r>
              <a:rPr lang="nl-BE" sz="2000" dirty="0" smtClean="0">
                <a:latin typeface="Calibri" pitchFamily="34" charset="0"/>
              </a:rPr>
              <a:t>efficiëntie en duidelijkheid </a:t>
            </a:r>
            <a:r>
              <a:rPr lang="nl-BE" sz="2000" dirty="0">
                <a:latin typeface="Calibri" pitchFamily="34" charset="0"/>
              </a:rPr>
              <a:t>van voorgestelde oplossing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bijkomende vragen peilen naar beheersen vaardigheden</a:t>
            </a:r>
            <a:r>
              <a:rPr lang="nl-BE" sz="800" dirty="0">
                <a:latin typeface="Calibri" pitchFamily="34" charset="0"/>
              </a:rPr>
              <a:t/>
            </a:r>
            <a:br>
              <a:rPr lang="nl-BE" sz="800" dirty="0">
                <a:latin typeface="Calibri" pitchFamily="34" charset="0"/>
              </a:rPr>
            </a:br>
            <a:endParaRPr lang="nl-BE" sz="800" dirty="0">
              <a:latin typeface="Calibri" pitchFamily="34" charset="0"/>
            </a:endParaRPr>
          </a:p>
          <a:p>
            <a:pPr marL="342900" indent="-342900"/>
            <a:r>
              <a:rPr lang="nl-BE" dirty="0">
                <a:latin typeface="Calibri" pitchFamily="34" charset="0"/>
              </a:rPr>
              <a:t>twee opgelegde oefeningenreeksen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voorgesteld tijdens </a:t>
            </a:r>
            <a:r>
              <a:rPr lang="nl-BE" sz="2000" dirty="0" smtClean="0">
                <a:latin typeface="Calibri" pitchFamily="34" charset="0"/>
              </a:rPr>
              <a:t>eerste </a:t>
            </a:r>
            <a:r>
              <a:rPr lang="nl-BE" sz="2000" dirty="0">
                <a:latin typeface="Calibri" pitchFamily="34" charset="0"/>
              </a:rPr>
              <a:t>werkcollege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9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Vragen</a:t>
            </a:r>
            <a:r>
              <a:rPr lang="fr-BE" dirty="0">
                <a:latin typeface="Calibri" pitchFamily="34" charset="0"/>
              </a:rPr>
              <a:t> of </a:t>
            </a:r>
            <a:r>
              <a:rPr lang="fr-BE" dirty="0" err="1">
                <a:latin typeface="Calibri" pitchFamily="34" charset="0"/>
              </a:rPr>
              <a:t>opmerkingen</a:t>
            </a:r>
            <a:r>
              <a:rPr lang="fr-BE" dirty="0">
                <a:latin typeface="Calibri" pitchFamily="34" charset="0"/>
              </a:rPr>
              <a:t> ?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4745" y="1428736"/>
            <a:ext cx="5184775" cy="4573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12" y="-4275856"/>
            <a:ext cx="7546776" cy="10954997"/>
          </a:xfrm>
          <a:prstGeom prst="rect">
            <a:avLst/>
          </a:prstGeom>
        </p:spPr>
      </p:pic>
      <p:sp>
        <p:nvSpPr>
          <p:cNvPr id="12" name="Afgeronde rechthoek 11"/>
          <p:cNvSpPr/>
          <p:nvPr/>
        </p:nvSpPr>
        <p:spPr>
          <a:xfrm>
            <a:off x="83889" y="5897363"/>
            <a:ext cx="3672408" cy="864095"/>
          </a:xfrm>
          <a:prstGeom prst="roundRect">
            <a:avLst>
              <a:gd name="adj" fmla="val 8951"/>
            </a:avLst>
          </a:prstGeom>
          <a:solidFill>
            <a:schemeClr val="bg1">
              <a:lumMod val="95000"/>
              <a:alpha val="60000"/>
            </a:schemeClr>
          </a:solidFill>
          <a:ln w="9525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None/>
            </a:pPr>
            <a:r>
              <a:rPr 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Poh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MZ, Swenson NC, Picard RW (2010).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wearable sensor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unobtrusive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long-term assessment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electrodermal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activity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IEEE Transactions on Biomedical Engineering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57(5)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1243-1252.</a:t>
            </a:r>
          </a:p>
        </p:txBody>
      </p:sp>
      <p:pic>
        <p:nvPicPr>
          <p:cNvPr id="17" name="Picture 2" descr="http://instructionaltechtalk.com/wp-content/uploads/2013/02/socrative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5928" r="12468" b="27560"/>
          <a:stretch/>
        </p:blipFill>
        <p:spPr bwMode="auto">
          <a:xfrm>
            <a:off x="2279650" y="2209800"/>
            <a:ext cx="45847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vak 17"/>
          <p:cNvSpPr txBox="1"/>
          <p:nvPr/>
        </p:nvSpPr>
        <p:spPr>
          <a:xfrm>
            <a:off x="607368" y="3530600"/>
            <a:ext cx="2024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l-NL" sz="60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www.</a:t>
            </a:r>
            <a:endParaRPr lang="en-US" sz="600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6571332" y="3530600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l-NL" sz="60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.com</a:t>
            </a:r>
            <a:endParaRPr lang="en-US" sz="600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2429427" y="4953362"/>
            <a:ext cx="4285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l-NL" sz="4000" dirty="0" smtClean="0">
                <a:solidFill>
                  <a:srgbClr val="9FBB43"/>
                </a:solidFill>
                <a:latin typeface="Calibri" pitchFamily="34" charset="0"/>
                <a:cs typeface="Calibri" pitchFamily="34" charset="0"/>
              </a:rPr>
              <a:t>virtual class </a:t>
            </a:r>
            <a:r>
              <a:rPr lang="nl-NL" sz="4000" dirty="0" smtClean="0">
                <a:solidFill>
                  <a:srgbClr val="0A6680"/>
                </a:solidFill>
                <a:latin typeface="Calibri" pitchFamily="34" charset="0"/>
                <a:cs typeface="Calibri" pitchFamily="34" charset="0"/>
              </a:rPr>
              <a:t>407122</a:t>
            </a:r>
            <a:endParaRPr lang="en-US" sz="4000" dirty="0">
              <a:solidFill>
                <a:srgbClr val="0A668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2" descr="http://www.eurofast.eu/dev1/images/stories/icon-publication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6501887"/>
            <a:ext cx="707222" cy="31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-0.0033 0.65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Lesoverzicht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87077" name="Rectangle 5"/>
          <p:cNvSpPr>
            <a:spLocks noChangeArrowheads="1"/>
          </p:cNvSpPr>
          <p:nvPr/>
        </p:nvSpPr>
        <p:spPr bwMode="auto">
          <a:xfrm>
            <a:off x="1042988" y="1530351"/>
            <a:ext cx="7561262" cy="175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5000"/>
              </a:lnSpc>
            </a:pPr>
            <a:r>
              <a:rPr lang="nl-BE" dirty="0">
                <a:latin typeface="Calibri" pitchFamily="34" charset="0"/>
              </a:rPr>
              <a:t>organisatie opleidingsonderdeel Computergebruik</a:t>
            </a:r>
          </a:p>
          <a:p>
            <a:pPr marL="342900" indent="-342900">
              <a:lnSpc>
                <a:spcPct val="125000"/>
              </a:lnSpc>
            </a:pPr>
            <a:r>
              <a:rPr lang="nl-BE" dirty="0">
                <a:latin typeface="Calibri" pitchFamily="34" charset="0"/>
              </a:rPr>
              <a:t>algemene inleiding tot UNIX besturingssystemen</a:t>
            </a:r>
          </a:p>
          <a:p>
            <a:pPr marL="342900" indent="-342900">
              <a:lnSpc>
                <a:spcPct val="125000"/>
              </a:lnSpc>
            </a:pPr>
            <a:r>
              <a:rPr lang="nl-BE" dirty="0">
                <a:latin typeface="Calibri" pitchFamily="34" charset="0"/>
              </a:rPr>
              <a:t>aankondigingen</a:t>
            </a:r>
          </a:p>
        </p:txBody>
      </p:sp>
      <p:pic>
        <p:nvPicPr>
          <p:cNvPr id="11268" name="Picture 7" descr="our_lives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038" y="196850"/>
            <a:ext cx="1093787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763713" y="4386263"/>
          <a:ext cx="7235825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0" name="Image" r:id="rId4" imgW="7568254" imgH="2387302" progId="Photoshop.Image.6">
                  <p:embed/>
                </p:oleObj>
              </mc:Choice>
              <mc:Fallback>
                <p:oleObj name="Image" r:id="rId4" imgW="7568254" imgH="238730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386263"/>
                        <a:ext cx="7235825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82773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7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7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7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7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7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7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Lesoverzicht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042988" y="1530350"/>
            <a:ext cx="7561262" cy="312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5000"/>
              </a:lnSpc>
            </a:pPr>
            <a:r>
              <a:rPr lang="nl-BE" dirty="0">
                <a:solidFill>
                  <a:srgbClr val="D1DCBC"/>
                </a:solidFill>
                <a:latin typeface="Calibri" pitchFamily="34" charset="0"/>
              </a:rPr>
              <a:t>organisatie opleidingsonderdeel Computergebruik</a:t>
            </a:r>
          </a:p>
          <a:p>
            <a:pPr marL="342900" indent="-342900">
              <a:lnSpc>
                <a:spcPct val="125000"/>
              </a:lnSpc>
            </a:pPr>
            <a:r>
              <a:rPr lang="nl-BE" dirty="0">
                <a:latin typeface="Calibri" pitchFamily="34" charset="0"/>
              </a:rPr>
              <a:t>algemene inleiding tot UNIX besturingssystemen</a:t>
            </a:r>
          </a:p>
          <a:p>
            <a:pPr marL="342900" indent="-342900">
              <a:lnSpc>
                <a:spcPct val="125000"/>
              </a:lnSpc>
            </a:pPr>
            <a:r>
              <a:rPr lang="nl-BE" dirty="0">
                <a:solidFill>
                  <a:srgbClr val="D1DCBC"/>
                </a:solidFill>
                <a:latin typeface="Calibri" pitchFamily="34" charset="0"/>
              </a:rPr>
              <a:t>aankondigingen</a:t>
            </a:r>
          </a:p>
        </p:txBody>
      </p:sp>
      <p:pic>
        <p:nvPicPr>
          <p:cNvPr id="29700" name="Picture 5" descr="our_lives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038" y="196850"/>
            <a:ext cx="1093787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64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5601" y="3429000"/>
            <a:ext cx="4249737" cy="3240088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lg"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UNIX </a:t>
            </a:r>
            <a:r>
              <a:rPr lang="fr-BE" dirty="0" err="1" smtClean="0"/>
              <a:t>gebruikersaspecten</a:t>
            </a:r>
            <a:endParaRPr lang="nl-NL" dirty="0"/>
          </a:p>
        </p:txBody>
      </p:sp>
      <p:pic>
        <p:nvPicPr>
          <p:cNvPr id="5" name="Picture 2" descr="http://a.fsdn.com/sd/firehose/044/500/10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228997"/>
            <a:ext cx="4391819" cy="5441489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1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7249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UNIX </a:t>
            </a:r>
            <a:r>
              <a:rPr lang="fr-BE" dirty="0" err="1" smtClean="0"/>
              <a:t>systeembeheer</a:t>
            </a:r>
            <a:endParaRPr lang="nl-NL" dirty="0"/>
          </a:p>
        </p:txBody>
      </p:sp>
      <p:pic>
        <p:nvPicPr>
          <p:cNvPr id="936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5880" y="1220605"/>
            <a:ext cx="4172241" cy="5439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28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Computersysteem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1692275" y="3859213"/>
            <a:ext cx="6481763" cy="936625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machine</a:t>
            </a:r>
          </a:p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(hardware)</a:t>
            </a:r>
            <a:endParaRPr lang="nl-NL">
              <a:latin typeface="Calibri" pitchFamily="34" charset="0"/>
            </a:endParaRPr>
          </a:p>
        </p:txBody>
      </p:sp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1693863" y="5514975"/>
            <a:ext cx="1584325" cy="649288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printer</a:t>
            </a:r>
            <a:endParaRPr lang="nl-NL">
              <a:latin typeface="Calibri" pitchFamily="34" charset="0"/>
            </a:endParaRPr>
          </a:p>
        </p:txBody>
      </p:sp>
      <p:sp>
        <p:nvSpPr>
          <p:cNvPr id="30725" name="Rectangle 8"/>
          <p:cNvSpPr>
            <a:spLocks noChangeArrowheads="1"/>
          </p:cNvSpPr>
          <p:nvPr/>
        </p:nvSpPr>
        <p:spPr bwMode="auto">
          <a:xfrm>
            <a:off x="4141788" y="5516563"/>
            <a:ext cx="1584325" cy="64928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geheugen</a:t>
            </a:r>
            <a:endParaRPr lang="nl-NL">
              <a:latin typeface="Calibri" pitchFamily="34" charset="0"/>
            </a:endParaRPr>
          </a:p>
        </p:txBody>
      </p:sp>
      <p:sp>
        <p:nvSpPr>
          <p:cNvPr id="30726" name="Rectangle 10"/>
          <p:cNvSpPr>
            <a:spLocks noChangeArrowheads="1"/>
          </p:cNvSpPr>
          <p:nvPr/>
        </p:nvSpPr>
        <p:spPr bwMode="auto">
          <a:xfrm>
            <a:off x="6589713" y="5516563"/>
            <a:ext cx="1584325" cy="64928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schijven</a:t>
            </a:r>
            <a:endParaRPr lang="nl-NL">
              <a:latin typeface="Calibri" pitchFamily="34" charset="0"/>
            </a:endParaRPr>
          </a:p>
        </p:txBody>
      </p:sp>
      <p:sp>
        <p:nvSpPr>
          <p:cNvPr id="30728" name="Line 12"/>
          <p:cNvSpPr>
            <a:spLocks noChangeShapeType="1"/>
          </p:cNvSpPr>
          <p:nvPr/>
        </p:nvSpPr>
        <p:spPr bwMode="auto">
          <a:xfrm>
            <a:off x="2484438" y="4781550"/>
            <a:ext cx="0" cy="735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30729" name="Line 13"/>
          <p:cNvSpPr>
            <a:spLocks noChangeShapeType="1"/>
          </p:cNvSpPr>
          <p:nvPr/>
        </p:nvSpPr>
        <p:spPr bwMode="auto">
          <a:xfrm>
            <a:off x="4933950" y="4781550"/>
            <a:ext cx="0" cy="735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30730" name="Line 14"/>
          <p:cNvSpPr>
            <a:spLocks noChangeShapeType="1"/>
          </p:cNvSpPr>
          <p:nvPr/>
        </p:nvSpPr>
        <p:spPr bwMode="auto">
          <a:xfrm>
            <a:off x="7381875" y="4781550"/>
            <a:ext cx="0" cy="735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30731" name="Line 15"/>
          <p:cNvSpPr>
            <a:spLocks noChangeShapeType="1"/>
          </p:cNvSpPr>
          <p:nvPr/>
        </p:nvSpPr>
        <p:spPr bwMode="auto">
          <a:xfrm>
            <a:off x="4933950" y="3125788"/>
            <a:ext cx="0" cy="735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30727" name="Rectangle 11"/>
          <p:cNvSpPr>
            <a:spLocks noChangeArrowheads="1"/>
          </p:cNvSpPr>
          <p:nvPr/>
        </p:nvSpPr>
        <p:spPr bwMode="auto">
          <a:xfrm>
            <a:off x="4141788" y="2492375"/>
            <a:ext cx="1584325" cy="649288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gebruiker</a:t>
            </a:r>
            <a:endParaRPr lang="nl-NL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629173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Computersysteem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45795" name="Rectangle 3"/>
          <p:cNvSpPr>
            <a:spLocks noChangeArrowheads="1"/>
          </p:cNvSpPr>
          <p:nvPr/>
        </p:nvSpPr>
        <p:spPr bwMode="auto">
          <a:xfrm>
            <a:off x="1042988" y="1530350"/>
            <a:ext cx="756126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nadelen rechtstreekse hardwarecommunicatie</a:t>
            </a:r>
            <a:r>
              <a:rPr lang="nl-BE" sz="800" dirty="0">
                <a:latin typeface="Calibri" pitchFamily="34" charset="0"/>
              </a:rPr>
              <a:t/>
            </a:r>
            <a:br>
              <a:rPr lang="nl-BE" sz="800" dirty="0">
                <a:latin typeface="Calibri" pitchFamily="34" charset="0"/>
              </a:rPr>
            </a:br>
            <a:endParaRPr lang="nl-BE" sz="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gedetailleerde instructies (</a:t>
            </a:r>
            <a:r>
              <a:rPr lang="nl-BE" sz="2000" dirty="0" err="1">
                <a:latin typeface="Calibri" pitchFamily="34" charset="0"/>
              </a:rPr>
              <a:t>low-level</a:t>
            </a:r>
            <a:r>
              <a:rPr lang="nl-BE" sz="2000" dirty="0">
                <a:latin typeface="Calibri" pitchFamily="34" charset="0"/>
              </a:rPr>
              <a:t> machinetaal)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>
                <a:latin typeface="Calibri" pitchFamily="34" charset="0"/>
              </a:rPr>
              <a:t>opdracht voor wegschrijven van gegevens wordt dan</a:t>
            </a:r>
          </a:p>
          <a:p>
            <a:pPr marL="1600200" lvl="3" indent="-228600">
              <a:buFontTx/>
              <a:buChar char="–"/>
            </a:pPr>
            <a:r>
              <a:rPr lang="nl-BE" sz="1600" dirty="0">
                <a:latin typeface="Calibri" pitchFamily="34" charset="0"/>
              </a:rPr>
              <a:t>start schijf</a:t>
            </a:r>
          </a:p>
          <a:p>
            <a:pPr marL="1600200" lvl="3" indent="-228600">
              <a:buFontTx/>
              <a:buChar char="–"/>
            </a:pPr>
            <a:r>
              <a:rPr lang="nl-BE" sz="1600" dirty="0">
                <a:latin typeface="Calibri" pitchFamily="34" charset="0"/>
              </a:rPr>
              <a:t>zoek geschikte plaats op schijf</a:t>
            </a:r>
          </a:p>
          <a:p>
            <a:pPr marL="1600200" lvl="3" indent="-228600">
              <a:buFontTx/>
              <a:buChar char="–"/>
            </a:pPr>
            <a:r>
              <a:rPr lang="nl-BE" sz="1600" dirty="0">
                <a:latin typeface="Calibri" pitchFamily="34" charset="0"/>
              </a:rPr>
              <a:t>zet schrijfarm op juiste plaats</a:t>
            </a:r>
          </a:p>
          <a:p>
            <a:pPr marL="1600200" lvl="3" indent="-228600">
              <a:buFontTx/>
              <a:buChar char="–"/>
            </a:pPr>
            <a:r>
              <a:rPr lang="nl-BE" sz="1600" dirty="0">
                <a:latin typeface="Calibri" pitchFamily="34" charset="0"/>
              </a:rPr>
              <a:t>schrijf gegevens</a:t>
            </a:r>
          </a:p>
          <a:p>
            <a:pPr marL="1600200" lvl="3" indent="-228600">
              <a:buFontTx/>
              <a:buChar char="–"/>
            </a:pPr>
            <a:r>
              <a:rPr lang="nl-BE" sz="1600" dirty="0">
                <a:latin typeface="Calibri" pitchFamily="34" charset="0"/>
              </a:rPr>
              <a:t>controleer of ze zijn aangekomen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 err="1">
                <a:latin typeface="Calibri" pitchFamily="34" charset="0"/>
              </a:rPr>
              <a:t>machine-afhankelijk</a:t>
            </a:r>
            <a:endParaRPr lang="nl-BE" sz="2000" dirty="0">
              <a:latin typeface="Calibri" pitchFamily="34" charset="0"/>
            </a:endParaRPr>
          </a:p>
          <a:p>
            <a:pPr marL="1143000" lvl="2" indent="-228600">
              <a:buFont typeface="Wingdings" pitchFamily="2" charset="2"/>
              <a:buChar char="§"/>
            </a:pPr>
            <a:r>
              <a:rPr lang="nl-BE" sz="1800" dirty="0">
                <a:latin typeface="Calibri" pitchFamily="34" charset="0"/>
              </a:rPr>
              <a:t>nieuwe machine </a:t>
            </a:r>
            <a:r>
              <a:rPr lang="nl-BE" sz="1800" dirty="0">
                <a:latin typeface="Calibri" pitchFamily="34" charset="0"/>
                <a:sym typeface="Symbol" pitchFamily="18" charset="2"/>
              </a:rPr>
              <a:t> nieuwe instructies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  <a:sym typeface="Symbol" pitchFamily="18" charset="2"/>
              </a:rPr>
              <a:t>slechts één gebruiker </a:t>
            </a:r>
            <a:r>
              <a:rPr lang="nl-BE" sz="2000" dirty="0" err="1">
                <a:latin typeface="Calibri" pitchFamily="34" charset="0"/>
                <a:sym typeface="Symbol" pitchFamily="18" charset="2"/>
              </a:rPr>
              <a:t>terzelfdertijd</a:t>
            </a:r>
            <a:endParaRPr lang="nl-BE" sz="2000" dirty="0">
              <a:latin typeface="Calibri" pitchFamily="34" charset="0"/>
              <a:sym typeface="Symbol" pitchFamily="18" charset="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  <a:sym typeface="Symbol" pitchFamily="18" charset="2"/>
              </a:rPr>
              <a:t>slechts één opdracht </a:t>
            </a:r>
            <a:r>
              <a:rPr lang="nl-BE" sz="2000" dirty="0" err="1">
                <a:latin typeface="Calibri" pitchFamily="34" charset="0"/>
                <a:sym typeface="Symbol" pitchFamily="18" charset="2"/>
              </a:rPr>
              <a:t>terzelfdertijd</a:t>
            </a:r>
            <a:endParaRPr lang="nl-BE" sz="2000" dirty="0">
              <a:latin typeface="Calibri" pitchFamily="34" charset="0"/>
              <a:sym typeface="Symbol" pitchFamily="18" charset="2"/>
            </a:endParaRPr>
          </a:p>
        </p:txBody>
      </p:sp>
      <p:pic>
        <p:nvPicPr>
          <p:cNvPr id="545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163" y="4246563"/>
            <a:ext cx="3551237" cy="2370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755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45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29" name="Line 17"/>
          <p:cNvSpPr>
            <a:spLocks noChangeShapeType="1"/>
          </p:cNvSpPr>
          <p:nvPr/>
        </p:nvSpPr>
        <p:spPr bwMode="auto">
          <a:xfrm>
            <a:off x="4933950" y="3125788"/>
            <a:ext cx="0" cy="735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Besturingssysteem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1692275" y="3859213"/>
            <a:ext cx="6481763" cy="936625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machine</a:t>
            </a:r>
          </a:p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(hardware)</a:t>
            </a:r>
            <a:endParaRPr lang="nl-NL">
              <a:latin typeface="Calibri" pitchFamily="34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693863" y="5514975"/>
            <a:ext cx="1584325" cy="649288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printer</a:t>
            </a:r>
            <a:endParaRPr lang="nl-NL">
              <a:latin typeface="Calibri" pitchFamily="34" charset="0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4141788" y="5516563"/>
            <a:ext cx="1584325" cy="64928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geheugen</a:t>
            </a:r>
            <a:endParaRPr lang="nl-NL">
              <a:latin typeface="Calibri" pitchFamily="34" charset="0"/>
            </a:endParaRP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589713" y="5516563"/>
            <a:ext cx="1584325" cy="64928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schijven</a:t>
            </a:r>
            <a:endParaRPr lang="nl-NL">
              <a:latin typeface="Calibri" pitchFamily="34" charset="0"/>
            </a:endParaRPr>
          </a:p>
        </p:txBody>
      </p:sp>
      <p:sp>
        <p:nvSpPr>
          <p:cNvPr id="499719" name="Rectangle 7"/>
          <p:cNvSpPr>
            <a:spLocks noChangeArrowheads="1"/>
          </p:cNvSpPr>
          <p:nvPr/>
        </p:nvSpPr>
        <p:spPr bwMode="auto">
          <a:xfrm>
            <a:off x="4141788" y="2492375"/>
            <a:ext cx="1584325" cy="649288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gebruiker</a:t>
            </a:r>
            <a:endParaRPr lang="nl-NL">
              <a:latin typeface="Calibri" pitchFamily="34" charset="0"/>
            </a:endParaRP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2484438" y="4781550"/>
            <a:ext cx="0" cy="735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4933950" y="4781550"/>
            <a:ext cx="0" cy="735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7381875" y="4781550"/>
            <a:ext cx="0" cy="735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499726" name="Rectangle 14"/>
          <p:cNvSpPr>
            <a:spLocks noChangeArrowheads="1"/>
          </p:cNvSpPr>
          <p:nvPr/>
        </p:nvSpPr>
        <p:spPr bwMode="auto">
          <a:xfrm>
            <a:off x="1692275" y="2924175"/>
            <a:ext cx="6481763" cy="936625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besturingssysteem</a:t>
            </a:r>
          </a:p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(software)</a:t>
            </a:r>
            <a:endParaRPr lang="nl-NL">
              <a:latin typeface="Calibri" pitchFamily="34" charset="0"/>
            </a:endParaRPr>
          </a:p>
        </p:txBody>
      </p:sp>
      <p:sp>
        <p:nvSpPr>
          <p:cNvPr id="499727" name="Line 15"/>
          <p:cNvSpPr>
            <a:spLocks noChangeShapeType="1"/>
          </p:cNvSpPr>
          <p:nvPr/>
        </p:nvSpPr>
        <p:spPr bwMode="auto">
          <a:xfrm>
            <a:off x="4932363" y="2092325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34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99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00104 -0.15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97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-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9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29" grpId="0" animBg="1"/>
      <p:bldP spid="499719" grpId="0" animBg="1"/>
      <p:bldP spid="499726" grpId="0" animBg="1"/>
      <p:bldP spid="4997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Besturingssysteem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494597" name="Rectangle 5"/>
          <p:cNvSpPr>
            <a:spLocks noChangeArrowheads="1"/>
          </p:cNvSpPr>
          <p:nvPr/>
        </p:nvSpPr>
        <p:spPr bwMode="auto">
          <a:xfrm>
            <a:off x="1042988" y="1530350"/>
            <a:ext cx="7561262" cy="4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 err="1">
                <a:latin typeface="Calibri" pitchFamily="34" charset="0"/>
              </a:rPr>
              <a:t>engelse</a:t>
            </a:r>
            <a:r>
              <a:rPr lang="nl-BE" dirty="0">
                <a:latin typeface="Calibri" pitchFamily="34" charset="0"/>
              </a:rPr>
              <a:t> terminologie: </a:t>
            </a:r>
            <a:r>
              <a:rPr lang="nl-BE" dirty="0" err="1">
                <a:solidFill>
                  <a:schemeClr val="accent6"/>
                </a:solidFill>
                <a:latin typeface="Calibri" pitchFamily="34" charset="0"/>
              </a:rPr>
              <a:t>operating</a:t>
            </a:r>
            <a:r>
              <a:rPr lang="nl-BE" dirty="0">
                <a:solidFill>
                  <a:schemeClr val="accent6"/>
                </a:solidFill>
                <a:latin typeface="Calibri" pitchFamily="34" charset="0"/>
              </a:rPr>
              <a:t> system</a:t>
            </a:r>
            <a:r>
              <a:rPr lang="nl-BE" dirty="0">
                <a:latin typeface="Calibri" pitchFamily="34" charset="0"/>
              </a:rPr>
              <a:t>, OS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basissoftware voor aansturen van computer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communicatielaag tussen gebruiker en hardware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wordt als eerste geladen als computer opstart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functionaliteit: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geheugenbeheer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schijfbeheer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aansturing hardware (</a:t>
            </a:r>
            <a:r>
              <a:rPr lang="nl-BE" sz="2000" dirty="0" err="1">
                <a:latin typeface="Calibri" pitchFamily="34" charset="0"/>
              </a:rPr>
              <a:t>device</a:t>
            </a:r>
            <a:r>
              <a:rPr lang="nl-BE" sz="2000" dirty="0">
                <a:latin typeface="Calibri" pitchFamily="34" charset="0"/>
              </a:rPr>
              <a:t> </a:t>
            </a:r>
            <a:r>
              <a:rPr lang="nl-BE" sz="2000" dirty="0" err="1">
                <a:latin typeface="Calibri" pitchFamily="34" charset="0"/>
              </a:rPr>
              <a:t>drivers</a:t>
            </a:r>
            <a:r>
              <a:rPr lang="nl-BE" sz="2000" dirty="0">
                <a:latin typeface="Calibri" pitchFamily="34" charset="0"/>
              </a:rPr>
              <a:t>, extra controles)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uitvoeren van gebruikerstoepassingen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uniforme interface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nl-BE" sz="2000" dirty="0">
              <a:solidFill>
                <a:srgbClr val="D1DCB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4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4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4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4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4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4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45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45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5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5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7" name="Rectangle 11"/>
          <p:cNvSpPr>
            <a:spLocks noChangeArrowheads="1"/>
          </p:cNvSpPr>
          <p:nvPr/>
        </p:nvSpPr>
        <p:spPr bwMode="auto">
          <a:xfrm>
            <a:off x="4140200" y="1444625"/>
            <a:ext cx="1584325" cy="649288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gebruiker</a:t>
            </a:r>
            <a:endParaRPr lang="nl-NL">
              <a:latin typeface="Calibri" pitchFamily="34" charset="0"/>
            </a:endParaRPr>
          </a:p>
        </p:txBody>
      </p:sp>
      <p:sp>
        <p:nvSpPr>
          <p:cNvPr id="500748" name="Rectangle 12"/>
          <p:cNvSpPr>
            <a:spLocks noChangeArrowheads="1"/>
          </p:cNvSpPr>
          <p:nvPr/>
        </p:nvSpPr>
        <p:spPr bwMode="auto">
          <a:xfrm>
            <a:off x="4140200" y="1444625"/>
            <a:ext cx="1584325" cy="649288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gebruiker</a:t>
            </a:r>
            <a:endParaRPr lang="nl-NL">
              <a:latin typeface="Calibri" pitchFamily="34" charset="0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Besturingssysteem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5845" name="Rectangle 3"/>
          <p:cNvSpPr>
            <a:spLocks noChangeArrowheads="1"/>
          </p:cNvSpPr>
          <p:nvPr/>
        </p:nvSpPr>
        <p:spPr bwMode="auto">
          <a:xfrm>
            <a:off x="1692275" y="3859213"/>
            <a:ext cx="6481763" cy="936625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machine</a:t>
            </a:r>
          </a:p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(hardware)</a:t>
            </a:r>
            <a:endParaRPr lang="nl-NL">
              <a:latin typeface="Calibri" pitchFamily="34" charset="0"/>
            </a:endParaRPr>
          </a:p>
        </p:txBody>
      </p:sp>
      <p:sp>
        <p:nvSpPr>
          <p:cNvPr id="35846" name="Rectangle 4"/>
          <p:cNvSpPr>
            <a:spLocks noChangeArrowheads="1"/>
          </p:cNvSpPr>
          <p:nvPr/>
        </p:nvSpPr>
        <p:spPr bwMode="auto">
          <a:xfrm>
            <a:off x="1693863" y="5514975"/>
            <a:ext cx="1584325" cy="649288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printer</a:t>
            </a:r>
            <a:endParaRPr lang="nl-NL">
              <a:latin typeface="Calibri" pitchFamily="34" charset="0"/>
            </a:endParaRPr>
          </a:p>
        </p:txBody>
      </p:sp>
      <p:sp>
        <p:nvSpPr>
          <p:cNvPr id="35847" name="Rectangle 5"/>
          <p:cNvSpPr>
            <a:spLocks noChangeArrowheads="1"/>
          </p:cNvSpPr>
          <p:nvPr/>
        </p:nvSpPr>
        <p:spPr bwMode="auto">
          <a:xfrm>
            <a:off x="4141788" y="5516563"/>
            <a:ext cx="1584325" cy="64928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geheugen</a:t>
            </a:r>
            <a:endParaRPr lang="nl-NL">
              <a:latin typeface="Calibri" pitchFamily="34" charset="0"/>
            </a:endParaRPr>
          </a:p>
        </p:txBody>
      </p:sp>
      <p:sp>
        <p:nvSpPr>
          <p:cNvPr id="35848" name="Rectangle 6"/>
          <p:cNvSpPr>
            <a:spLocks noChangeArrowheads="1"/>
          </p:cNvSpPr>
          <p:nvPr/>
        </p:nvSpPr>
        <p:spPr bwMode="auto">
          <a:xfrm>
            <a:off x="6589713" y="5516563"/>
            <a:ext cx="1584325" cy="64928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schijven</a:t>
            </a:r>
            <a:endParaRPr lang="nl-NL">
              <a:latin typeface="Calibri" pitchFamily="34" charset="0"/>
            </a:endParaRPr>
          </a:p>
        </p:txBody>
      </p:sp>
      <p:sp>
        <p:nvSpPr>
          <p:cNvPr id="35849" name="Rectangle 7"/>
          <p:cNvSpPr>
            <a:spLocks noChangeArrowheads="1"/>
          </p:cNvSpPr>
          <p:nvPr/>
        </p:nvSpPr>
        <p:spPr bwMode="auto">
          <a:xfrm>
            <a:off x="4141788" y="1444625"/>
            <a:ext cx="1584325" cy="649288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gebruiker</a:t>
            </a:r>
            <a:endParaRPr lang="nl-NL">
              <a:latin typeface="Calibri" pitchFamily="34" charset="0"/>
            </a:endParaRPr>
          </a:p>
        </p:txBody>
      </p:sp>
      <p:sp>
        <p:nvSpPr>
          <p:cNvPr id="35850" name="Line 8"/>
          <p:cNvSpPr>
            <a:spLocks noChangeShapeType="1"/>
          </p:cNvSpPr>
          <p:nvPr/>
        </p:nvSpPr>
        <p:spPr bwMode="auto">
          <a:xfrm>
            <a:off x="2484438" y="4781550"/>
            <a:ext cx="0" cy="735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35851" name="Line 9"/>
          <p:cNvSpPr>
            <a:spLocks noChangeShapeType="1"/>
          </p:cNvSpPr>
          <p:nvPr/>
        </p:nvSpPr>
        <p:spPr bwMode="auto">
          <a:xfrm>
            <a:off x="4933950" y="4781550"/>
            <a:ext cx="0" cy="735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35852" name="Line 10"/>
          <p:cNvSpPr>
            <a:spLocks noChangeShapeType="1"/>
          </p:cNvSpPr>
          <p:nvPr/>
        </p:nvSpPr>
        <p:spPr bwMode="auto">
          <a:xfrm>
            <a:off x="7381875" y="4781550"/>
            <a:ext cx="0" cy="735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1692275" y="2924175"/>
            <a:ext cx="6481763" cy="936625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besturingssysteem</a:t>
            </a:r>
          </a:p>
          <a:p>
            <a:pPr algn="ctr">
              <a:buFontTx/>
              <a:buNone/>
            </a:pPr>
            <a:r>
              <a:rPr lang="fr-BE">
                <a:latin typeface="Calibri" pitchFamily="34" charset="0"/>
              </a:rPr>
              <a:t>(software)</a:t>
            </a:r>
            <a:endParaRPr lang="nl-NL">
              <a:latin typeface="Calibri" pitchFamily="34" charset="0"/>
            </a:endParaRPr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>
            <a:off x="4932363" y="2092325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500752" name="Line 16"/>
          <p:cNvSpPr>
            <a:spLocks noChangeShapeType="1"/>
          </p:cNvSpPr>
          <p:nvPr/>
        </p:nvSpPr>
        <p:spPr bwMode="auto">
          <a:xfrm>
            <a:off x="2643188" y="2092325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  <p:sp>
        <p:nvSpPr>
          <p:cNvPr id="500753" name="Line 17"/>
          <p:cNvSpPr>
            <a:spLocks noChangeShapeType="1"/>
          </p:cNvSpPr>
          <p:nvPr/>
        </p:nvSpPr>
        <p:spPr bwMode="auto">
          <a:xfrm>
            <a:off x="7204075" y="2092325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nl-NL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9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500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500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7" grpId="0" animBg="1"/>
      <p:bldP spid="500748" grpId="0" animBg="1"/>
      <p:bldP spid="500752" grpId="0" animBg="1"/>
      <p:bldP spid="5007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Besturingssysteem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496643" name="Rectangle 3"/>
          <p:cNvSpPr>
            <a:spLocks noChangeArrowheads="1"/>
          </p:cNvSpPr>
          <p:nvPr/>
        </p:nvSpPr>
        <p:spPr bwMode="auto">
          <a:xfrm>
            <a:off x="827089" y="1530350"/>
            <a:ext cx="7849368" cy="499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 err="1">
                <a:latin typeface="Calibri" pitchFamily="34" charset="0"/>
              </a:rPr>
              <a:t>engelse</a:t>
            </a:r>
            <a:r>
              <a:rPr lang="nl-BE" dirty="0">
                <a:latin typeface="Calibri" pitchFamily="34" charset="0"/>
              </a:rPr>
              <a:t> terminologie: </a:t>
            </a:r>
            <a:r>
              <a:rPr lang="nl-BE" dirty="0" err="1">
                <a:latin typeface="Calibri" pitchFamily="34" charset="0"/>
              </a:rPr>
              <a:t>operating</a:t>
            </a:r>
            <a:r>
              <a:rPr lang="nl-BE" dirty="0">
                <a:latin typeface="Calibri" pitchFamily="34" charset="0"/>
              </a:rPr>
              <a:t> system, OS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basissoftware voor een computer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communicatielaag tussen gebruiker en hardware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wordt als eerste geladen als de computer opstart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functionaliteit: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geheugenbeheer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schijfbeheer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aansturing hardware (</a:t>
            </a:r>
            <a:r>
              <a:rPr lang="nl-BE" sz="2000" dirty="0" err="1">
                <a:latin typeface="Calibri" pitchFamily="34" charset="0"/>
              </a:rPr>
              <a:t>device</a:t>
            </a:r>
            <a:r>
              <a:rPr lang="nl-BE" sz="2000" dirty="0">
                <a:latin typeface="Calibri" pitchFamily="34" charset="0"/>
              </a:rPr>
              <a:t> </a:t>
            </a:r>
            <a:r>
              <a:rPr lang="nl-BE" sz="2000" dirty="0" err="1">
                <a:latin typeface="Calibri" pitchFamily="34" charset="0"/>
              </a:rPr>
              <a:t>drivers</a:t>
            </a:r>
            <a:r>
              <a:rPr lang="nl-BE" sz="2000" dirty="0">
                <a:latin typeface="Calibri" pitchFamily="34" charset="0"/>
              </a:rPr>
              <a:t>, extra controles)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uitvoeren van gebruikerstoepassingen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uniforme interface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verdeling processortijd over meerdere gebruikers (</a:t>
            </a:r>
            <a:r>
              <a:rPr lang="nl-BE" sz="2000" i="1" dirty="0" err="1">
                <a:solidFill>
                  <a:schemeClr val="accent6"/>
                </a:solidFill>
                <a:latin typeface="Calibri" pitchFamily="34" charset="0"/>
              </a:rPr>
              <a:t>multi-user</a:t>
            </a:r>
            <a:r>
              <a:rPr lang="nl-BE" sz="2000" dirty="0">
                <a:latin typeface="Calibri" pitchFamily="34" charset="0"/>
              </a:rPr>
              <a:t>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verdeling processortijd over meerdere opdrachten (</a:t>
            </a:r>
            <a:r>
              <a:rPr lang="nl-BE" sz="2000" i="1" dirty="0" err="1">
                <a:solidFill>
                  <a:schemeClr val="accent6"/>
                </a:solidFill>
                <a:latin typeface="Calibri" pitchFamily="34" charset="0"/>
              </a:rPr>
              <a:t>multi-tasking</a:t>
            </a:r>
            <a:r>
              <a:rPr lang="nl-BE" sz="2000" dirty="0">
                <a:latin typeface="Calibri" pitchFamily="34" charset="0"/>
              </a:rPr>
              <a:t>)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nl-BE" sz="2000" dirty="0">
              <a:solidFill>
                <a:srgbClr val="D1DCB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62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6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6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6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6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Besturingssysteem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15075" name="Rectangle 3"/>
          <p:cNvSpPr>
            <a:spLocks noChangeArrowheads="1"/>
          </p:cNvSpPr>
          <p:nvPr/>
        </p:nvSpPr>
        <p:spPr bwMode="auto">
          <a:xfrm>
            <a:off x="1042988" y="1530350"/>
            <a:ext cx="7417444" cy="312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voorbeelden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Microsoft Disk </a:t>
            </a:r>
            <a:r>
              <a:rPr lang="nl-BE" sz="2000" dirty="0" err="1">
                <a:latin typeface="Calibri" pitchFamily="34" charset="0"/>
              </a:rPr>
              <a:t>Operating</a:t>
            </a:r>
            <a:r>
              <a:rPr lang="nl-BE" sz="2000" dirty="0">
                <a:latin typeface="Calibri" pitchFamily="34" charset="0"/>
              </a:rPr>
              <a:t> System (MS-DOS)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Microsoft Windows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UNIX (System V, BSD, Linux, AIX, </a:t>
            </a:r>
            <a:r>
              <a:rPr lang="nl-BE" sz="2000" dirty="0" err="1">
                <a:latin typeface="Calibri" pitchFamily="34" charset="0"/>
              </a:rPr>
              <a:t>Solaris</a:t>
            </a:r>
            <a:r>
              <a:rPr lang="nl-BE" sz="2000" dirty="0">
                <a:latin typeface="Calibri" pitchFamily="34" charset="0"/>
              </a:rPr>
              <a:t>, </a:t>
            </a:r>
            <a:r>
              <a:rPr lang="nl-BE" sz="2000" dirty="0" err="1">
                <a:latin typeface="Calibri" pitchFamily="34" charset="0"/>
              </a:rPr>
              <a:t>Android</a:t>
            </a:r>
            <a:r>
              <a:rPr lang="nl-BE" sz="2000" dirty="0">
                <a:latin typeface="Calibri" pitchFamily="34" charset="0"/>
              </a:rPr>
              <a:t>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Mac OS, Mac OS X (</a:t>
            </a:r>
            <a:r>
              <a:rPr lang="nl-BE" sz="2000" dirty="0" err="1">
                <a:latin typeface="Calibri" pitchFamily="34" charset="0"/>
              </a:rPr>
              <a:t>NeXT</a:t>
            </a:r>
            <a:r>
              <a:rPr lang="nl-BE" sz="2000" dirty="0">
                <a:latin typeface="Calibri" pitchFamily="34" charset="0"/>
              </a:rPr>
              <a:t>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 err="1">
                <a:latin typeface="Calibri" pitchFamily="34" charset="0"/>
              </a:rPr>
              <a:t>Amiga</a:t>
            </a:r>
            <a:r>
              <a:rPr lang="nl-BE" sz="2000" dirty="0">
                <a:latin typeface="Calibri" pitchFamily="34" charset="0"/>
              </a:rPr>
              <a:t> OS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VMS (Compaq/Digital)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…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nl-BE" sz="2000" dirty="0">
              <a:solidFill>
                <a:srgbClr val="D1DCBC"/>
              </a:solidFill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5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5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5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5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5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5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5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5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5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5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0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Lesoverzicht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1042988" y="1530350"/>
            <a:ext cx="7561262" cy="312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5000"/>
              </a:lnSpc>
            </a:pPr>
            <a:r>
              <a:rPr lang="nl-BE" dirty="0">
                <a:latin typeface="Calibri" pitchFamily="34" charset="0"/>
              </a:rPr>
              <a:t>organisatie opleidingsonderdeel Computergebruik</a:t>
            </a:r>
          </a:p>
          <a:p>
            <a:pPr marL="342900" indent="-342900">
              <a:lnSpc>
                <a:spcPct val="125000"/>
              </a:lnSpc>
            </a:pPr>
            <a:r>
              <a:rPr lang="nl-BE" dirty="0">
                <a:solidFill>
                  <a:srgbClr val="D1DCBC"/>
                </a:solidFill>
                <a:latin typeface="Calibri" pitchFamily="34" charset="0"/>
              </a:rPr>
              <a:t>algemene inleiding tot UNIX besturingssystemen</a:t>
            </a:r>
          </a:p>
          <a:p>
            <a:pPr marL="342900" indent="-342900">
              <a:lnSpc>
                <a:spcPct val="125000"/>
              </a:lnSpc>
            </a:pPr>
            <a:r>
              <a:rPr lang="nl-BE" dirty="0">
                <a:solidFill>
                  <a:srgbClr val="D1DCBC"/>
                </a:solidFill>
                <a:latin typeface="Calibri" pitchFamily="34" charset="0"/>
              </a:rPr>
              <a:t>aankondigingen</a:t>
            </a:r>
          </a:p>
        </p:txBody>
      </p:sp>
      <p:pic>
        <p:nvPicPr>
          <p:cNvPr id="4101" name="Picture 5" descr="our_lives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038" y="196850"/>
            <a:ext cx="1093787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0390" name="Object 6"/>
          <p:cNvGraphicFramePr>
            <a:graphicFrameLocks noChangeAspect="1"/>
          </p:cNvGraphicFramePr>
          <p:nvPr/>
        </p:nvGraphicFramePr>
        <p:xfrm>
          <a:off x="1763713" y="4386263"/>
          <a:ext cx="7235825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4" name="Image" r:id="rId4" imgW="7568254" imgH="2387302" progId="Photoshop.Image.6">
                  <p:embed/>
                </p:oleObj>
              </mc:Choice>
              <mc:Fallback>
                <p:oleObj name="Image" r:id="rId4" imgW="7568254" imgH="238730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386263"/>
                        <a:ext cx="7235825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948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</a:t>
            </a:r>
            <a:r>
              <a:rPr lang="fr-BE" dirty="0" err="1">
                <a:latin typeface="Calibri" pitchFamily="34" charset="0"/>
              </a:rPr>
              <a:t>historiek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1295400"/>
            <a:ext cx="7488237" cy="523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</a:t>
            </a:r>
            <a:r>
              <a:rPr lang="fr-BE" dirty="0" err="1">
                <a:latin typeface="Calibri" pitchFamily="34" charset="0"/>
              </a:rPr>
              <a:t>historiek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1295400"/>
            <a:ext cx="7488237" cy="523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9388" y="2636838"/>
            <a:ext cx="6473825" cy="1947862"/>
            <a:chOff x="1519" y="1344"/>
            <a:chExt cx="4078" cy="1227"/>
          </a:xfrm>
        </p:grpSpPr>
        <p:sp>
          <p:nvSpPr>
            <p:cNvPr id="38918" name="AutoShape 5"/>
            <p:cNvSpPr>
              <a:spLocks noChangeArrowheads="1"/>
            </p:cNvSpPr>
            <p:nvPr/>
          </p:nvSpPr>
          <p:spPr bwMode="auto">
            <a:xfrm>
              <a:off x="1519" y="1344"/>
              <a:ext cx="4078" cy="1227"/>
            </a:xfrm>
            <a:prstGeom prst="roundRect">
              <a:avLst>
                <a:gd name="adj" fmla="val 5546"/>
              </a:avLst>
            </a:prstGeom>
            <a:solidFill>
              <a:srgbClr val="FFFF99">
                <a:alpha val="94901"/>
              </a:srgbClr>
            </a:solidFill>
            <a:ln w="9525" cap="rnd" algn="ctr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pic>
          <p:nvPicPr>
            <p:cNvPr id="3891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10" y="1451"/>
              <a:ext cx="675" cy="9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softEdge rad="63500"/>
            </a:effectLst>
          </p:spPr>
        </p:pic>
        <p:sp>
          <p:nvSpPr>
            <p:cNvPr id="38920" name="Text Box 7"/>
            <p:cNvSpPr txBox="1">
              <a:spLocks noChangeArrowheads="1"/>
            </p:cNvSpPr>
            <p:nvPr/>
          </p:nvSpPr>
          <p:spPr bwMode="auto">
            <a:xfrm>
              <a:off x="1597" y="2371"/>
              <a:ext cx="704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sz="1200" dirty="0">
                  <a:latin typeface="Calibri" pitchFamily="34" charset="0"/>
                </a:rPr>
                <a:t>Ken Thompson</a:t>
              </a:r>
              <a:endParaRPr lang="nl-NL" sz="1200" dirty="0">
                <a:latin typeface="Calibri" pitchFamily="34" charset="0"/>
              </a:endParaRPr>
            </a:p>
          </p:txBody>
        </p:sp>
        <p:pic>
          <p:nvPicPr>
            <p:cNvPr id="3892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31" y="1449"/>
              <a:ext cx="680" cy="9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softEdge rad="63500"/>
            </a:effectLst>
          </p:spPr>
        </p:pic>
        <p:sp>
          <p:nvSpPr>
            <p:cNvPr id="38922" name="Text Box 9"/>
            <p:cNvSpPr txBox="1">
              <a:spLocks noChangeArrowheads="1"/>
            </p:cNvSpPr>
            <p:nvPr/>
          </p:nvSpPr>
          <p:spPr bwMode="auto">
            <a:xfrm>
              <a:off x="4824" y="2370"/>
              <a:ext cx="677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sz="1200" dirty="0">
                  <a:latin typeface="Calibri" pitchFamily="34" charset="0"/>
                </a:rPr>
                <a:t>Dennis Ritchie</a:t>
              </a:r>
              <a:endParaRPr lang="nl-NL" sz="1200" dirty="0">
                <a:latin typeface="Calibri" pitchFamily="34" charset="0"/>
              </a:endParaRPr>
            </a:p>
          </p:txBody>
        </p:sp>
        <p:sp>
          <p:nvSpPr>
            <p:cNvPr id="38923" name="Text Box 10"/>
            <p:cNvSpPr txBox="1">
              <a:spLocks noChangeArrowheads="1"/>
            </p:cNvSpPr>
            <p:nvPr/>
          </p:nvSpPr>
          <p:spPr bwMode="auto">
            <a:xfrm>
              <a:off x="2336" y="1399"/>
              <a:ext cx="89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2000">
                  <a:latin typeface="Calibri" pitchFamily="34" charset="0"/>
                </a:rPr>
                <a:t>1969 - 1972</a:t>
              </a:r>
              <a:endParaRPr lang="nl-NL" sz="2000">
                <a:latin typeface="Calibri" pitchFamily="34" charset="0"/>
              </a:endParaRPr>
            </a:p>
          </p:txBody>
        </p:sp>
        <p:sp>
          <p:nvSpPr>
            <p:cNvPr id="38924" name="Rectangle 11"/>
            <p:cNvSpPr>
              <a:spLocks noChangeArrowheads="1"/>
            </p:cNvSpPr>
            <p:nvPr/>
          </p:nvSpPr>
          <p:spPr bwMode="auto">
            <a:xfrm>
              <a:off x="2376" y="1706"/>
              <a:ext cx="2306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82563" indent="-182563">
                <a:buClr>
                  <a:schemeClr val="tx1"/>
                </a:buClr>
              </a:pPr>
              <a:r>
                <a:rPr lang="nl-BE" sz="1400" dirty="0">
                  <a:latin typeface="Calibri" pitchFamily="34" charset="0"/>
                </a:rPr>
                <a:t>ontwikkeling UNIX aan Bell Laboratories (onderzoekscentrum van AT&amp;T)</a:t>
              </a:r>
            </a:p>
            <a:p>
              <a:pPr marL="182563" indent="-182563">
                <a:buClr>
                  <a:schemeClr val="tx1"/>
                </a:buClr>
              </a:pPr>
              <a:r>
                <a:rPr lang="nl-BE" sz="1400" dirty="0">
                  <a:latin typeface="Calibri" pitchFamily="34" charset="0"/>
                </a:rPr>
                <a:t>belangrijkste architecten</a:t>
              </a:r>
            </a:p>
            <a:p>
              <a:pPr marL="623888" lvl="1" indent="-261938">
                <a:buClrTx/>
                <a:buFont typeface="Wingdings" pitchFamily="2" charset="2"/>
                <a:buChar char="Ø"/>
              </a:pPr>
              <a:r>
                <a:rPr lang="nl-BE" sz="1400" dirty="0">
                  <a:latin typeface="Calibri" pitchFamily="34" charset="0"/>
                </a:rPr>
                <a:t>Ken </a:t>
              </a:r>
              <a:r>
                <a:rPr lang="nl-BE" sz="1400" dirty="0" err="1">
                  <a:latin typeface="Calibri" pitchFamily="34" charset="0"/>
                </a:rPr>
                <a:t>Thompson</a:t>
              </a:r>
              <a:r>
                <a:rPr lang="nl-BE" sz="1400" dirty="0">
                  <a:latin typeface="Calibri" pitchFamily="34" charset="0"/>
                </a:rPr>
                <a:t> (schaakkampioen)</a:t>
              </a:r>
            </a:p>
            <a:p>
              <a:pPr marL="623888" lvl="1" indent="-261938">
                <a:buClrTx/>
                <a:buFont typeface="Wingdings" pitchFamily="2" charset="2"/>
                <a:buChar char="Ø"/>
              </a:pPr>
              <a:r>
                <a:rPr lang="nl-BE" sz="1400" dirty="0">
                  <a:latin typeface="Calibri" pitchFamily="34" charset="0"/>
                </a:rPr>
                <a:t>Dennis </a:t>
              </a:r>
              <a:r>
                <a:rPr lang="nl-BE" sz="1400" dirty="0" err="1">
                  <a:latin typeface="Calibri" pitchFamily="34" charset="0"/>
                </a:rPr>
                <a:t>Ritchie</a:t>
              </a:r>
              <a:r>
                <a:rPr lang="nl-BE" sz="1400" dirty="0">
                  <a:latin typeface="Calibri" pitchFamily="34" charset="0"/>
                </a:rPr>
                <a:t> (programmeertaal C)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9BD0D"/>
              </a:buClr>
              <a:buSzTx/>
              <a:buFontTx/>
              <a:buChar char="•"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270" y="-24"/>
            <a:ext cx="8817429" cy="65024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5" name="Rechthoek 4"/>
          <p:cNvSpPr/>
          <p:nvPr/>
        </p:nvSpPr>
        <p:spPr>
          <a:xfrm>
            <a:off x="173461" y="6420851"/>
            <a:ext cx="5957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Dennis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Richie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en Ken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Thompson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(zittend) in 1972 achter hun computer bij Bell Labs. Zij bedachten daar een jaar eerder UNIX, de voorloper van de moderne computermotor Linux.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2285984" y="2357430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7716389" y="6497795"/>
            <a:ext cx="1356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nl-NL" sz="14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FOTO BELL LABS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9BD0D"/>
              </a:buClr>
              <a:buSzTx/>
              <a:buFontTx/>
              <a:buChar char="•"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173461" y="6420851"/>
            <a:ext cx="5041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Glen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Beck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(achtergrond) en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Betty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Snyder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(voorgrond) programmeren in 1946 de ENIAC in gebouw 3.28 van het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Ballistic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Research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Laboratory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(U.S.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Army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).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2285984" y="2357430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7708225" y="6497795"/>
            <a:ext cx="1333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nl-NL" sz="14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FOTO U.S. </a:t>
            </a:r>
            <a:r>
              <a:rPr lang="nl-NL" sz="140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Army</a:t>
            </a:r>
            <a:endParaRPr lang="nl-NL" sz="14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198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04" y="-24"/>
            <a:ext cx="8794752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9BD0D"/>
              </a:buClr>
              <a:buSzTx/>
              <a:buFontTx/>
              <a:buChar char="•"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173460" y="6420851"/>
            <a:ext cx="5410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Uittreksels uit de handleiding van First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Edition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UNIX. Het </a:t>
            </a:r>
            <a:r>
              <a:rPr lang="nl-NL" sz="12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dsw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commando (voorloper van wat nu het </a:t>
            </a:r>
            <a:r>
              <a:rPr lang="nl-NL" sz="12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rm</a:t>
            </a:r>
            <a:r>
              <a:rPr lang="nl-NL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-i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commando is) staat voor 'delete </a:t>
            </a:r>
            <a:r>
              <a:rPr lang="nl-NL" sz="1200" b="1" dirty="0" err="1">
                <a:solidFill>
                  <a:schemeClr val="bg1"/>
                </a:solidFill>
                <a:latin typeface="Calibri" pitchFamily="34" charset="0"/>
              </a:rPr>
              <a:t>from</a:t>
            </a:r>
            <a:r>
              <a:rPr lang="nl-NL" sz="1200" b="1" dirty="0">
                <a:solidFill>
                  <a:schemeClr val="bg1"/>
                </a:solidFill>
                <a:latin typeface="Calibri" pitchFamily="34" charset="0"/>
              </a:rPr>
              <a:t> switches'.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2285984" y="2357430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7716389" y="6497795"/>
            <a:ext cx="1356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nl-NL" sz="14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FOTO BELL LABS</a:t>
            </a:r>
          </a:p>
        </p:txBody>
      </p:sp>
      <p:pic>
        <p:nvPicPr>
          <p:cNvPr id="11" name="Picture 6" descr="a-earthg1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8" y="6487002"/>
            <a:ext cx="420687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7554" y="-642966"/>
            <a:ext cx="4946672" cy="67866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000" y="928670"/>
            <a:ext cx="8126413" cy="4330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675024" lon="18930317" rev="1522387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itchFamily="34" charset="0"/>
              </a:rPr>
              <a:t>Ontstaan</a:t>
            </a:r>
            <a:r>
              <a:rPr lang="fr-BE" dirty="0">
                <a:latin typeface="Calibri" pitchFamily="34" charset="0"/>
              </a:rPr>
              <a:t> en </a:t>
            </a:r>
            <a:r>
              <a:rPr lang="fr-BE" dirty="0" err="1">
                <a:latin typeface="Calibri" pitchFamily="34" charset="0"/>
              </a:rPr>
              <a:t>groei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27088" y="1530350"/>
            <a:ext cx="8353425" cy="447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NL" dirty="0">
                <a:latin typeface="Calibri" pitchFamily="34" charset="0"/>
              </a:rPr>
              <a:t>eerste ontwerp 1969-1972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Ken </a:t>
            </a:r>
            <a:r>
              <a:rPr lang="nl-NL" sz="2000" dirty="0" err="1">
                <a:latin typeface="Calibri" pitchFamily="34" charset="0"/>
              </a:rPr>
              <a:t>Thompson</a:t>
            </a:r>
            <a:r>
              <a:rPr lang="nl-NL" sz="2000" dirty="0">
                <a:latin typeface="Calibri" pitchFamily="34" charset="0"/>
              </a:rPr>
              <a:t> &amp; Dennis </a:t>
            </a:r>
            <a:r>
              <a:rPr lang="nl-NL" sz="2000" dirty="0" err="1">
                <a:latin typeface="Calibri" pitchFamily="34" charset="0"/>
              </a:rPr>
              <a:t>Ritchie</a:t>
            </a:r>
            <a:r>
              <a:rPr lang="nl-NL" sz="2000" dirty="0">
                <a:latin typeface="Calibri" pitchFamily="34" charset="0"/>
              </a:rPr>
              <a:t> bij AT&amp;T Bell Laboratories</a:t>
            </a:r>
            <a:r>
              <a:rPr lang="nl-NL" sz="600" dirty="0">
                <a:latin typeface="Calibri" pitchFamily="34" charset="0"/>
              </a:rPr>
              <a:t/>
            </a:r>
            <a:br>
              <a:rPr lang="nl-NL" sz="600" dirty="0">
                <a:latin typeface="Calibri" pitchFamily="34" charset="0"/>
              </a:rPr>
            </a:br>
            <a:endParaRPr lang="nl-NL" sz="600" dirty="0">
              <a:latin typeface="Calibri" pitchFamily="34" charset="0"/>
            </a:endParaRPr>
          </a:p>
          <a:p>
            <a:pPr marL="342900" indent="-342900"/>
            <a:r>
              <a:rPr lang="nl-NL" dirty="0">
                <a:latin typeface="Calibri" pitchFamily="34" charset="0"/>
              </a:rPr>
              <a:t>eerste OS in een hogere programmeertaal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programmeertaal C ontwikkeld door Dennis </a:t>
            </a:r>
            <a:r>
              <a:rPr lang="nl-NL" sz="2000" dirty="0" err="1">
                <a:latin typeface="Calibri" pitchFamily="34" charset="0"/>
              </a:rPr>
              <a:t>Ritchie</a:t>
            </a:r>
            <a:endParaRPr lang="nl-NL" sz="600" dirty="0">
              <a:latin typeface="Calibri" pitchFamily="34" charset="0"/>
            </a:endParaRPr>
          </a:p>
          <a:p>
            <a:pPr marL="800100" lvl="1" indent="-342900"/>
            <a:endParaRPr lang="nl-NL" sz="600" dirty="0">
              <a:latin typeface="Calibri" pitchFamily="34" charset="0"/>
            </a:endParaRPr>
          </a:p>
          <a:p>
            <a:pPr marL="342900" indent="-342900"/>
            <a:r>
              <a:rPr lang="nl-NL" dirty="0">
                <a:latin typeface="Calibri" pitchFamily="34" charset="0"/>
              </a:rPr>
              <a:t>AT&amp;T gaf het gratis weg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met broncode, zonder garantie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begin van de Open </a:t>
            </a:r>
            <a:r>
              <a:rPr lang="nl-NL" sz="2000" dirty="0" err="1">
                <a:latin typeface="Calibri" pitchFamily="34" charset="0"/>
              </a:rPr>
              <a:t>Source</a:t>
            </a:r>
            <a:r>
              <a:rPr lang="nl-NL" sz="2000" dirty="0">
                <a:latin typeface="Calibri" pitchFamily="34" charset="0"/>
              </a:rPr>
              <a:t> beweging</a:t>
            </a:r>
            <a:r>
              <a:rPr lang="nl-NL" sz="600" dirty="0">
                <a:latin typeface="Calibri" pitchFamily="34" charset="0"/>
              </a:rPr>
              <a:t/>
            </a:r>
            <a:br>
              <a:rPr lang="nl-NL" sz="600" dirty="0">
                <a:latin typeface="Calibri" pitchFamily="34" charset="0"/>
              </a:rPr>
            </a:br>
            <a:endParaRPr lang="nl-NL" sz="600" dirty="0">
              <a:latin typeface="Calibri" pitchFamily="34" charset="0"/>
            </a:endParaRPr>
          </a:p>
          <a:p>
            <a:pPr marL="342900" indent="-342900"/>
            <a:r>
              <a:rPr lang="nl-NL" dirty="0">
                <a:latin typeface="Calibri" pitchFamily="34" charset="0"/>
              </a:rPr>
              <a:t>rond 1978: overgang van 16-bit naar 32-bit </a:t>
            </a:r>
            <a:r>
              <a:rPr lang="nl-NL" dirty="0" err="1">
                <a:latin typeface="Calibri" pitchFamily="34" charset="0"/>
              </a:rPr>
              <a:t>CPU's</a:t>
            </a:r>
            <a:endParaRPr lang="nl-NL" dirty="0">
              <a:latin typeface="Calibri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zoveel mogelijk </a:t>
            </a:r>
            <a:r>
              <a:rPr lang="nl-NL" sz="2000" dirty="0" err="1">
                <a:latin typeface="Calibri" pitchFamily="34" charset="0"/>
              </a:rPr>
              <a:t>hardware-onafhankelijk</a:t>
            </a:r>
            <a:r>
              <a:rPr lang="nl-NL" sz="2000" dirty="0">
                <a:latin typeface="Calibri" pitchFamily="34" charset="0"/>
              </a:rPr>
              <a:t> gemaakt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eerste PORTABLE </a:t>
            </a:r>
            <a:r>
              <a:rPr lang="nl-NL" sz="2000" dirty="0" err="1">
                <a:latin typeface="Calibri" pitchFamily="34" charset="0"/>
              </a:rPr>
              <a:t>Operating</a:t>
            </a:r>
            <a:r>
              <a:rPr lang="nl-NL" sz="2000" dirty="0">
                <a:latin typeface="Calibri" pitchFamily="34" charset="0"/>
              </a:rPr>
              <a:t> System</a:t>
            </a:r>
            <a:endParaRPr lang="nl-BE" sz="2000" dirty="0">
              <a:solidFill>
                <a:srgbClr val="D1DCBC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9BD0D"/>
              </a:buClr>
              <a:buSzTx/>
              <a:buFontTx/>
              <a:buChar char="•"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1928794" y="1000108"/>
            <a:ext cx="3553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nl-NL" b="1" dirty="0">
                <a:solidFill>
                  <a:schemeClr val="bg1"/>
                </a:solidFill>
                <a:latin typeface="Calibri" pitchFamily="34" charset="0"/>
              </a:rPr>
              <a:t>UNIX 7th </a:t>
            </a:r>
            <a:r>
              <a:rPr lang="nl-NL" b="1" dirty="0" err="1">
                <a:solidFill>
                  <a:schemeClr val="bg1"/>
                </a:solidFill>
                <a:latin typeface="Calibri" pitchFamily="34" charset="0"/>
              </a:rPr>
              <a:t>edition</a:t>
            </a:r>
            <a:r>
              <a:rPr lang="nl-NL" b="1" dirty="0">
                <a:solidFill>
                  <a:schemeClr val="bg1"/>
                </a:solidFill>
                <a:latin typeface="Calibri" pitchFamily="34" charset="0"/>
              </a:rPr>
              <a:t> (1978)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2285984" y="2357430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7716389" y="6497795"/>
            <a:ext cx="1356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nl-NL" sz="14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FOTO BELL LABS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61" y="-220256"/>
            <a:ext cx="5114947" cy="6721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1471233" lon="20860312" rev="1179946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65256E-6 L 0.43906 -3.6525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itchFamily="34" charset="0"/>
              </a:rPr>
              <a:t>Popularisering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27088" y="1530350"/>
            <a:ext cx="7674002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dirty="0">
                <a:latin typeface="Calibri" pitchFamily="34" charset="0"/>
              </a:rPr>
              <a:t>15 </a:t>
            </a:r>
            <a:r>
              <a:rPr lang="en-US" dirty="0" err="1">
                <a:latin typeface="Calibri" pitchFamily="34" charset="0"/>
              </a:rPr>
              <a:t>oktober</a:t>
            </a:r>
            <a:r>
              <a:rPr lang="en-US" dirty="0">
                <a:latin typeface="Calibri" pitchFamily="34" charset="0"/>
              </a:rPr>
              <a:t> 1973: ACM Symposium on OS principles</a:t>
            </a:r>
          </a:p>
          <a:p>
            <a:pPr marL="342900" indent="-342900"/>
            <a:r>
              <a:rPr lang="en-US" dirty="0" err="1">
                <a:latin typeface="Calibri" pitchFamily="34" charset="0"/>
              </a:rPr>
              <a:t>juli</a:t>
            </a:r>
            <a:r>
              <a:rPr lang="en-US" dirty="0">
                <a:latin typeface="Calibri" pitchFamily="34" charset="0"/>
              </a:rPr>
              <a:t> 1974: </a:t>
            </a:r>
            <a:r>
              <a:rPr lang="en-US" dirty="0" err="1">
                <a:latin typeface="Calibri" pitchFamily="34" charset="0"/>
              </a:rPr>
              <a:t>artikel</a:t>
            </a:r>
            <a:r>
              <a:rPr lang="en-US" dirty="0">
                <a:latin typeface="Calibri" pitchFamily="34" charset="0"/>
              </a:rPr>
              <a:t> in Communications of the ACM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pPr marL="342900" indent="-342900"/>
            <a:r>
              <a:rPr lang="en-US" dirty="0" err="1">
                <a:latin typeface="Calibri" pitchFamily="34" charset="0"/>
              </a:rPr>
              <a:t>welke</a:t>
            </a:r>
            <a:r>
              <a:rPr lang="en-US" dirty="0">
                <a:latin typeface="Calibri" pitchFamily="34" charset="0"/>
              </a:rPr>
              <a:t> "goodies" </a:t>
            </a:r>
            <a:r>
              <a:rPr lang="en-US" dirty="0" err="1">
                <a:latin typeface="Calibri" pitchFamily="34" charset="0"/>
              </a:rPr>
              <a:t>werden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benadrukt</a:t>
            </a:r>
            <a:r>
              <a:rPr lang="en-US" dirty="0">
                <a:latin typeface="Calibri" pitchFamily="34" charset="0"/>
              </a:rPr>
              <a:t>?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Calibri" pitchFamily="34" charset="0"/>
              </a:rPr>
              <a:t>there are three kinds of files: ordinary, directory, special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Calibri" pitchFamily="34" charset="0"/>
              </a:rPr>
              <a:t>special files: the most unusual feature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Calibri" pitchFamily="34" charset="0"/>
              </a:rPr>
              <a:t>structure of files is controlled by programs that use them, </a:t>
            </a:r>
            <a:br>
              <a:rPr lang="en-US" sz="2000" dirty="0">
                <a:latin typeface="Calibri" pitchFamily="34" charset="0"/>
              </a:rPr>
            </a:br>
            <a:r>
              <a:rPr lang="en-US" sz="2000" dirty="0">
                <a:latin typeface="Calibri" pitchFamily="34" charset="0"/>
              </a:rPr>
              <a:t>whereas no particular structure is expected by the system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Calibri" pitchFamily="34" charset="0"/>
              </a:rPr>
              <a:t>I/O always byte sequential, no record structure in file</a:t>
            </a:r>
            <a:endParaRPr lang="nl-BE" sz="2000" dirty="0">
              <a:solidFill>
                <a:srgbClr val="D1DCBC"/>
              </a:solidFill>
              <a:latin typeface="Calibri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Calibri" pitchFamily="34" charset="0"/>
              </a:rPr>
              <a:t>directory: mapping between names and files themselves,</a:t>
            </a:r>
            <a:br>
              <a:rPr lang="en-US" sz="2000" dirty="0">
                <a:latin typeface="Calibri" pitchFamily="34" charset="0"/>
              </a:rPr>
            </a:br>
            <a:r>
              <a:rPr lang="en-US" sz="2000" dirty="0">
                <a:latin typeface="Calibri" pitchFamily="34" charset="0"/>
              </a:rPr>
              <a:t>a file does not exist within a particular directory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Calibri" pitchFamily="34" charset="0"/>
              </a:rPr>
              <a:t>rooted tree structure: concepts like "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000" dirty="0">
                <a:latin typeface="Calibri" pitchFamily="34" charset="0"/>
              </a:rPr>
              <a:t>" , "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 dirty="0">
                <a:latin typeface="Calibri" pitchFamily="34" charset="0"/>
              </a:rPr>
              <a:t>" , "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..</a:t>
            </a:r>
            <a:r>
              <a:rPr lang="en-US" sz="2000" dirty="0">
                <a:latin typeface="Calibri" pitchFamily="34" charset="0"/>
              </a:rPr>
              <a:t>"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Calibri" pitchFamily="34" charset="0"/>
              </a:rPr>
              <a:t>each user of the system is assigned a unique user ID</a:t>
            </a:r>
          </a:p>
        </p:txBody>
      </p:sp>
      <p:pic>
        <p:nvPicPr>
          <p:cNvPr id="113665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5338" y="1953294"/>
            <a:ext cx="476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itchFamily="34" charset="0"/>
              </a:rPr>
              <a:t>Popularisering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27088" y="1530350"/>
            <a:ext cx="7674002" cy="2474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dirty="0" err="1">
                <a:latin typeface="Calibri" pitchFamily="34" charset="0"/>
              </a:rPr>
              <a:t>faciliteiten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voor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programmeurs</a:t>
            </a:r>
            <a:endParaRPr lang="en-US" dirty="0">
              <a:latin typeface="Calibri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open</a:t>
            </a:r>
            <a:r>
              <a:rPr lang="en-US" sz="2000" dirty="0">
                <a:latin typeface="Calibri" pitchFamily="34" charset="0"/>
              </a:rPr>
              <a:t>,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close</a:t>
            </a:r>
            <a:r>
              <a:rPr lang="en-US" sz="2000" dirty="0">
                <a:latin typeface="Calibri" pitchFamily="34" charset="0"/>
              </a:rPr>
              <a:t>,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sz="2000" dirty="0">
                <a:latin typeface="Calibri" pitchFamily="34" charset="0"/>
              </a:rPr>
              <a:t>,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write</a:t>
            </a:r>
            <a:r>
              <a:rPr lang="en-US" sz="2000" dirty="0">
                <a:latin typeface="Calibri" pitchFamily="34" charset="0"/>
              </a:rPr>
              <a:t>,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seek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fork</a:t>
            </a:r>
            <a:r>
              <a:rPr lang="en-US" sz="2000" dirty="0">
                <a:latin typeface="Calibri" pitchFamily="34" charset="0"/>
              </a:rPr>
              <a:t>,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sz="2000" dirty="0">
                <a:latin typeface="Calibri" pitchFamily="34" charset="0"/>
              </a:rPr>
              <a:t>,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wait</a:t>
            </a:r>
            <a:r>
              <a:rPr lang="en-US" sz="2000" dirty="0">
                <a:latin typeface="Calibri" pitchFamily="34" charset="0"/>
              </a:rPr>
              <a:t>,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exit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 err="1">
                <a:latin typeface="Calibri" pitchFamily="34" charset="0"/>
              </a:rPr>
              <a:t>bestanden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</a:rPr>
              <a:t>automatisch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</a:rPr>
              <a:t>afgesloten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</a:rPr>
              <a:t>bij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</a:rPr>
              <a:t>einde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</a:rPr>
              <a:t>proces</a:t>
            </a:r>
            <a:endParaRPr lang="en-US" sz="2000" dirty="0">
              <a:latin typeface="Calibri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Calibri" pitchFamily="34" charset="0"/>
              </a:rPr>
              <a:t>file descriptors 0, 1 en 2 </a:t>
            </a:r>
            <a:r>
              <a:rPr lang="en-US" sz="2000" dirty="0" err="1">
                <a:latin typeface="Calibri" pitchFamily="34" charset="0"/>
              </a:rPr>
              <a:t>automatisch</a:t>
            </a:r>
            <a:r>
              <a:rPr lang="en-US" sz="2000" dirty="0">
                <a:latin typeface="Calibri" pitchFamily="34" charset="0"/>
              </a:rPr>
              <a:t> open </a:t>
            </a:r>
            <a:r>
              <a:rPr lang="en-US" sz="2000" dirty="0" err="1">
                <a:latin typeface="Calibri" pitchFamily="34" charset="0"/>
              </a:rPr>
              <a:t>bij</a:t>
            </a:r>
            <a:r>
              <a:rPr lang="en-US" sz="2000" dirty="0">
                <a:latin typeface="Calibri" pitchFamily="34" charset="0"/>
              </a:rPr>
              <a:t> start </a:t>
            </a:r>
            <a:r>
              <a:rPr lang="en-US" sz="2000" dirty="0" err="1">
                <a:latin typeface="Calibri" pitchFamily="34" charset="0"/>
              </a:rPr>
              <a:t>proces</a:t>
            </a:r>
            <a:endParaRPr lang="en-US" sz="2000" dirty="0">
              <a:latin typeface="Calibri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2000" dirty="0">
                <a:latin typeface="Calibri" pitchFamily="34" charset="0"/>
              </a:rPr>
              <a:t>,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dup</a:t>
            </a:r>
          </a:p>
        </p:txBody>
      </p:sp>
      <p:grpSp>
        <p:nvGrpSpPr>
          <p:cNvPr id="29" name="Groep 28"/>
          <p:cNvGrpSpPr/>
          <p:nvPr/>
        </p:nvGrpSpPr>
        <p:grpSpPr>
          <a:xfrm>
            <a:off x="729525" y="4071942"/>
            <a:ext cx="3422011" cy="2569730"/>
            <a:chOff x="1007113" y="4145418"/>
            <a:chExt cx="3422011" cy="2569730"/>
          </a:xfrm>
        </p:grpSpPr>
        <p:cxnSp>
          <p:nvCxnSpPr>
            <p:cNvPr id="5" name="Rechte verbindingslijn 4"/>
            <p:cNvCxnSpPr/>
            <p:nvPr/>
          </p:nvCxnSpPr>
          <p:spPr bwMode="auto">
            <a:xfrm rot="5400000">
              <a:off x="1888363" y="4501814"/>
              <a:ext cx="713586" cy="79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Rechte verbindingslijn 10"/>
            <p:cNvCxnSpPr/>
            <p:nvPr/>
          </p:nvCxnSpPr>
          <p:spPr bwMode="auto">
            <a:xfrm rot="10800000" flipV="1">
              <a:off x="1530379" y="4859004"/>
              <a:ext cx="715174" cy="5000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Rechte verbindingslijn 12"/>
            <p:cNvCxnSpPr/>
            <p:nvPr/>
          </p:nvCxnSpPr>
          <p:spPr bwMode="auto">
            <a:xfrm>
              <a:off x="2245553" y="4859798"/>
              <a:ext cx="721759" cy="51230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Rechte verbindingslijn 15"/>
            <p:cNvCxnSpPr/>
            <p:nvPr/>
          </p:nvCxnSpPr>
          <p:spPr bwMode="auto">
            <a:xfrm rot="5400000">
              <a:off x="2454742" y="5870387"/>
              <a:ext cx="1008000" cy="79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kstvak 16"/>
            <p:cNvSpPr txBox="1"/>
            <p:nvPr/>
          </p:nvSpPr>
          <p:spPr>
            <a:xfrm>
              <a:off x="2217483" y="4629156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fork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1007113" y="5223703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wait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" name="Tekstvak 18"/>
            <p:cNvSpPr txBox="1"/>
            <p:nvPr/>
          </p:nvSpPr>
          <p:spPr>
            <a:xfrm>
              <a:off x="2942820" y="5235624"/>
              <a:ext cx="1486304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close 1</a:t>
              </a:r>
            </a:p>
            <a:p>
              <a:pPr>
                <a:buNone/>
              </a:pP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open ./</a:t>
              </a: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outfile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0" name="Tekstvak 19"/>
            <p:cNvSpPr txBox="1"/>
            <p:nvPr/>
          </p:nvSpPr>
          <p:spPr>
            <a:xfrm>
              <a:off x="2316206" y="6438149"/>
              <a:ext cx="1300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exec</a:t>
              </a: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 /</a:t>
              </a: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bin</a:t>
              </a: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/</a:t>
              </a: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ls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0" name="Groep 39"/>
          <p:cNvGrpSpPr/>
          <p:nvPr/>
        </p:nvGrpSpPr>
        <p:grpSpPr>
          <a:xfrm>
            <a:off x="4580164" y="4078068"/>
            <a:ext cx="4278116" cy="2563604"/>
            <a:chOff x="4857752" y="4151544"/>
            <a:chExt cx="4278116" cy="2563604"/>
          </a:xfrm>
        </p:grpSpPr>
        <p:cxnSp>
          <p:nvCxnSpPr>
            <p:cNvPr id="21" name="Rechte verbindingslijn 20"/>
            <p:cNvCxnSpPr/>
            <p:nvPr/>
          </p:nvCxnSpPr>
          <p:spPr bwMode="auto">
            <a:xfrm rot="5400000">
              <a:off x="5739002" y="4507940"/>
              <a:ext cx="713586" cy="79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Rechte verbindingslijn 21"/>
            <p:cNvCxnSpPr/>
            <p:nvPr/>
          </p:nvCxnSpPr>
          <p:spPr bwMode="auto">
            <a:xfrm rot="10800000" flipV="1">
              <a:off x="5381018" y="4865130"/>
              <a:ext cx="715174" cy="5000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echte verbindingslijn 22"/>
            <p:cNvCxnSpPr/>
            <p:nvPr/>
          </p:nvCxnSpPr>
          <p:spPr bwMode="auto">
            <a:xfrm>
              <a:off x="6096192" y="4865924"/>
              <a:ext cx="721759" cy="51230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Rechte verbindingslijn 23"/>
            <p:cNvCxnSpPr/>
            <p:nvPr/>
          </p:nvCxnSpPr>
          <p:spPr bwMode="auto">
            <a:xfrm rot="5400000">
              <a:off x="6313545" y="5868349"/>
              <a:ext cx="1008000" cy="79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kstvak 24"/>
            <p:cNvSpPr txBox="1"/>
            <p:nvPr/>
          </p:nvSpPr>
          <p:spPr>
            <a:xfrm>
              <a:off x="6068122" y="4635282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fork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4857752" y="5229829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wait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5967421" y="5640189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Bef>
                  <a:spcPts val="0"/>
                </a:spcBef>
                <a:buNone/>
              </a:pP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close 1</a:t>
              </a:r>
            </a:p>
            <a:p>
              <a:pPr algn="r">
                <a:spcBef>
                  <a:spcPts val="0"/>
                </a:spcBef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dup</a:t>
              </a: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 4</a:t>
              </a:r>
            </a:p>
            <a:p>
              <a:pPr algn="r">
                <a:spcBef>
                  <a:spcPts val="0"/>
                </a:spcBef>
                <a:buNone/>
              </a:pP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close 4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6135472" y="6438149"/>
              <a:ext cx="13933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exec</a:t>
              </a: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 /</a:t>
              </a: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bin</a:t>
              </a: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/</a:t>
              </a: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who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0" name="Rechte verbindingslijn 29"/>
            <p:cNvCxnSpPr/>
            <p:nvPr/>
          </p:nvCxnSpPr>
          <p:spPr bwMode="auto">
            <a:xfrm>
              <a:off x="6825360" y="5376208"/>
              <a:ext cx="1469554" cy="28164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Rechte verbindingslijn 31"/>
            <p:cNvCxnSpPr/>
            <p:nvPr/>
          </p:nvCxnSpPr>
          <p:spPr bwMode="auto">
            <a:xfrm rot="5400000">
              <a:off x="7930380" y="6015556"/>
              <a:ext cx="713586" cy="79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Tekstvak 35"/>
            <p:cNvSpPr txBox="1"/>
            <p:nvPr/>
          </p:nvSpPr>
          <p:spPr>
            <a:xfrm>
              <a:off x="6801519" y="5160429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fork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7" name="Tekstvak 36"/>
            <p:cNvSpPr txBox="1"/>
            <p:nvPr/>
          </p:nvSpPr>
          <p:spPr>
            <a:xfrm>
              <a:off x="6444329" y="4929198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pipe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8" name="Tekstvak 37"/>
            <p:cNvSpPr txBox="1"/>
            <p:nvPr/>
          </p:nvSpPr>
          <p:spPr>
            <a:xfrm>
              <a:off x="7509122" y="6438149"/>
              <a:ext cx="1579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exec</a:t>
              </a: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 /</a:t>
              </a: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bin</a:t>
              </a: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/</a:t>
              </a: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 -l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9" name="Tekstvak 38"/>
            <p:cNvSpPr txBox="1"/>
            <p:nvPr/>
          </p:nvSpPr>
          <p:spPr>
            <a:xfrm>
              <a:off x="8300383" y="5640189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close 0</a:t>
              </a:r>
            </a:p>
            <a:p>
              <a:pPr>
                <a:spcBef>
                  <a:spcPts val="0"/>
                </a:spcBef>
                <a:buNone/>
              </a:pPr>
              <a:r>
                <a:rPr lang="fr-BE" sz="1200" b="1" dirty="0" err="1">
                  <a:latin typeface="Courier New" pitchFamily="49" charset="0"/>
                  <a:cs typeface="Courier New" pitchFamily="49" charset="0"/>
                </a:rPr>
                <a:t>dup</a:t>
              </a: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 3</a:t>
              </a:r>
            </a:p>
            <a:p>
              <a:pPr>
                <a:spcBef>
                  <a:spcPts val="0"/>
                </a:spcBef>
                <a:buNone/>
              </a:pPr>
              <a:r>
                <a:rPr lang="fr-BE" sz="1200" b="1" dirty="0">
                  <a:latin typeface="Courier New" pitchFamily="49" charset="0"/>
                  <a:cs typeface="Courier New" pitchFamily="49" charset="0"/>
                </a:rPr>
                <a:t>close 3</a:t>
              </a:r>
              <a:endParaRPr lang="nl-NL" sz="12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>
                <a:latin typeface="Calibri" pitchFamily="34" charset="0"/>
                <a:cs typeface="Courier New" pitchFamily="49" charset="0"/>
              </a:rPr>
              <a:t>UNIX historiek</a:t>
            </a:r>
            <a:endParaRPr lang="nl-NL">
              <a:latin typeface="Calibri" pitchFamily="34" charset="0"/>
              <a:cs typeface="Courier New" pitchFamily="49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1295400"/>
            <a:ext cx="7488237" cy="523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979613" y="2781300"/>
            <a:ext cx="6913562" cy="2087563"/>
            <a:chOff x="1746" y="1752"/>
            <a:chExt cx="4355" cy="1315"/>
          </a:xfrm>
        </p:grpSpPr>
        <p:sp>
          <p:nvSpPr>
            <p:cNvPr id="39942" name="AutoShape 5"/>
            <p:cNvSpPr>
              <a:spLocks noChangeArrowheads="1"/>
            </p:cNvSpPr>
            <p:nvPr/>
          </p:nvSpPr>
          <p:spPr bwMode="auto">
            <a:xfrm>
              <a:off x="1746" y="1752"/>
              <a:ext cx="4355" cy="1315"/>
            </a:xfrm>
            <a:prstGeom prst="roundRect">
              <a:avLst>
                <a:gd name="adj" fmla="val 5546"/>
              </a:avLst>
            </a:prstGeom>
            <a:solidFill>
              <a:srgbClr val="FFFF99">
                <a:alpha val="94901"/>
              </a:srgbClr>
            </a:solidFill>
            <a:ln w="9525" cap="rnd" algn="ctr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Calibri" pitchFamily="34" charset="0"/>
                <a:cs typeface="Courier New" pitchFamily="49" charset="0"/>
              </a:endParaRPr>
            </a:p>
          </p:txBody>
        </p:sp>
        <p:sp>
          <p:nvSpPr>
            <p:cNvPr id="39943" name="Text Box 10"/>
            <p:cNvSpPr txBox="1">
              <a:spLocks noChangeArrowheads="1"/>
            </p:cNvSpPr>
            <p:nvPr/>
          </p:nvSpPr>
          <p:spPr bwMode="auto">
            <a:xfrm>
              <a:off x="1836" y="1807"/>
              <a:ext cx="4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2000">
                  <a:latin typeface="Calibri" pitchFamily="34" charset="0"/>
                  <a:cs typeface="Courier New" pitchFamily="49" charset="0"/>
                </a:rPr>
                <a:t>1978</a:t>
              </a:r>
              <a:endParaRPr lang="nl-NL" sz="2000">
                <a:latin typeface="Calibri" pitchFamily="34" charset="0"/>
                <a:cs typeface="Courier New" pitchFamily="49" charset="0"/>
              </a:endParaRPr>
            </a:p>
          </p:txBody>
        </p:sp>
        <p:sp>
          <p:nvSpPr>
            <p:cNvPr id="39944" name="Rectangle 11"/>
            <p:cNvSpPr>
              <a:spLocks noChangeArrowheads="1"/>
            </p:cNvSpPr>
            <p:nvPr/>
          </p:nvSpPr>
          <p:spPr bwMode="auto">
            <a:xfrm>
              <a:off x="1876" y="2114"/>
              <a:ext cx="3453" cy="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  <a:cs typeface="Courier New" pitchFamily="49" charset="0"/>
                </a:rPr>
                <a:t>ontstaan van de BSD lijn (Berkeley Software Distribution)</a:t>
              </a:r>
            </a:p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  <a:cs typeface="Courier New" pitchFamily="49" charset="0"/>
                </a:rPr>
                <a:t>als onderzoeksproject opgestart aan de Universiteit van </a:t>
              </a:r>
              <a:br>
                <a:rPr lang="nl-BE" sz="1400" dirty="0">
                  <a:latin typeface="Calibri" pitchFamily="34" charset="0"/>
                  <a:cs typeface="Courier New" pitchFamily="49" charset="0"/>
                </a:rPr>
              </a:br>
              <a:r>
                <a:rPr lang="nl-BE" sz="1400" dirty="0" err="1">
                  <a:latin typeface="Calibri" pitchFamily="34" charset="0"/>
                  <a:cs typeface="Courier New" pitchFamily="49" charset="0"/>
                </a:rPr>
                <a:t>California</a:t>
              </a:r>
              <a:r>
                <a:rPr lang="nl-BE" sz="1400" dirty="0">
                  <a:latin typeface="Calibri" pitchFamily="34" charset="0"/>
                  <a:cs typeface="Courier New" pitchFamily="49" charset="0"/>
                </a:rPr>
                <a:t>, Berkeley</a:t>
              </a:r>
            </a:p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  <a:cs typeface="Courier New" pitchFamily="49" charset="0"/>
                </a:rPr>
                <a:t>pionier in combinatie UNIX met TCP/IP netwerking</a:t>
              </a:r>
            </a:p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  <a:cs typeface="Courier New" pitchFamily="49" charset="0"/>
                </a:rPr>
                <a:t>maakte het ontstaan van het Internet mogelijk</a:t>
              </a:r>
            </a:p>
          </p:txBody>
        </p:sp>
        <p:pic>
          <p:nvPicPr>
            <p:cNvPr id="39945" name="Picture 1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5F5DB"/>
                </a:clrFrom>
                <a:clrTo>
                  <a:srgbClr val="F5F5D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21" y="1913"/>
              <a:ext cx="1075" cy="10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Doelstellingen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76837" name="Rectangle 5"/>
          <p:cNvSpPr>
            <a:spLocks noChangeArrowheads="1"/>
          </p:cNvSpPr>
          <p:nvPr/>
        </p:nvSpPr>
        <p:spPr bwMode="auto">
          <a:xfrm>
            <a:off x="971550" y="1557338"/>
            <a:ext cx="7704138" cy="395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algemene vaardigheden en principes omtrent gebruikersaspecten van besturingssystemen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 err="1">
                <a:latin typeface="Calibri" pitchFamily="34" charset="0"/>
              </a:rPr>
              <a:t>UNIX-gebaseerde</a:t>
            </a:r>
            <a:r>
              <a:rPr lang="nl-BE" sz="2000" dirty="0">
                <a:latin typeface="Calibri" pitchFamily="34" charset="0"/>
              </a:rPr>
              <a:t> besturingssystemen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nl-BE" sz="800" dirty="0">
              <a:latin typeface="Calibri" pitchFamily="34" charset="0"/>
            </a:endParaRPr>
          </a:p>
          <a:p>
            <a:pPr marL="342900" indent="-342900"/>
            <a:r>
              <a:rPr lang="nl-BE" dirty="0">
                <a:latin typeface="Calibri" pitchFamily="34" charset="0"/>
              </a:rPr>
              <a:t>geavanceerde tekstverwerking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</a:rPr>
              <a:t>geautomatiseerde bestandsmanipulaties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 smtClean="0">
                <a:latin typeface="Calibri" pitchFamily="34" charset="0"/>
              </a:rPr>
              <a:t>versiebeheer (git &amp; </a:t>
            </a:r>
            <a:r>
              <a:rPr lang="nl-BE" sz="2000" dirty="0" err="1" smtClean="0">
                <a:latin typeface="Calibri" pitchFamily="34" charset="0"/>
              </a:rPr>
              <a:t>github</a:t>
            </a:r>
            <a:r>
              <a:rPr lang="nl-BE" sz="2000" dirty="0" smtClean="0">
                <a:latin typeface="Calibri" pitchFamily="34" charset="0"/>
              </a:rPr>
              <a:t>)</a:t>
            </a:r>
            <a:endParaRPr lang="nl-BE" sz="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nl-BE" sz="800" dirty="0">
              <a:latin typeface="Calibri" pitchFamily="34" charset="0"/>
            </a:endParaRPr>
          </a:p>
          <a:p>
            <a:pPr marL="342900" indent="-342900"/>
            <a:r>
              <a:rPr lang="nl-BE" dirty="0" smtClean="0">
                <a:latin typeface="Calibri" pitchFamily="34" charset="0"/>
              </a:rPr>
              <a:t>taken automatiseren</a:t>
            </a:r>
            <a:endParaRPr lang="nl-BE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 smtClean="0">
                <a:latin typeface="Calibri" pitchFamily="34" charset="0"/>
              </a:rPr>
              <a:t>shell </a:t>
            </a:r>
            <a:r>
              <a:rPr lang="nl-BE" sz="2000" dirty="0" err="1" smtClean="0">
                <a:latin typeface="Calibri" pitchFamily="34" charset="0"/>
              </a:rPr>
              <a:t>scripting</a:t>
            </a:r>
            <a:endParaRPr lang="nl-BE" sz="2000" dirty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Calibri" pitchFamily="34" charset="0"/>
              </a:rPr>
              <a:t>UNIX &amp; Internet: </a:t>
            </a:r>
            <a:r>
              <a:rPr lang="fr-BE" dirty="0" err="1">
                <a:latin typeface="Calibri" pitchFamily="34" charset="0"/>
              </a:rPr>
              <a:t>hoe</a:t>
            </a:r>
            <a:r>
              <a:rPr lang="fr-BE" dirty="0">
                <a:latin typeface="Calibri" pitchFamily="34" charset="0"/>
              </a:rPr>
              <a:t> </a:t>
            </a:r>
            <a:r>
              <a:rPr lang="fr-BE" dirty="0" err="1">
                <a:latin typeface="Calibri" pitchFamily="34" charset="0"/>
              </a:rPr>
              <a:t>gegroeid</a:t>
            </a:r>
            <a:r>
              <a:rPr lang="fr-BE" dirty="0">
                <a:latin typeface="Calibri" pitchFamily="34" charset="0"/>
              </a:rPr>
              <a:t>?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27088" y="1530350"/>
            <a:ext cx="8353425" cy="518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NL" dirty="0" err="1">
                <a:latin typeface="Calibri" pitchFamily="34" charset="0"/>
              </a:rPr>
              <a:t>DoD</a:t>
            </a:r>
            <a:r>
              <a:rPr lang="nl-NL" dirty="0">
                <a:latin typeface="Calibri" pitchFamily="34" charset="0"/>
              </a:rPr>
              <a:t> vanaf 1968: </a:t>
            </a:r>
            <a:r>
              <a:rPr lang="nl-NL" dirty="0" err="1">
                <a:latin typeface="Calibri" pitchFamily="34" charset="0"/>
              </a:rPr>
              <a:t>Arpanet</a:t>
            </a:r>
            <a:r>
              <a:rPr lang="nl-NL" dirty="0">
                <a:latin typeface="Calibri" pitchFamily="34" charset="0"/>
              </a:rPr>
              <a:t> op half dozijn grote mainframes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 smtClean="0">
                <a:latin typeface="Calibri" pitchFamily="34" charset="0"/>
              </a:rPr>
              <a:t>low-level </a:t>
            </a:r>
            <a:r>
              <a:rPr lang="nl-NL" sz="2000" dirty="0">
                <a:latin typeface="Calibri" pitchFamily="34" charset="0"/>
              </a:rPr>
              <a:t>protocollen: IP, TCP, UDP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toepassingsprotocollen en -interfaces: </a:t>
            </a:r>
            <a:r>
              <a:rPr lang="nl-NL" sz="2000" dirty="0" err="1">
                <a:latin typeface="Calibri" pitchFamily="34" charset="0"/>
              </a:rPr>
              <a:t>telnet</a:t>
            </a:r>
            <a:r>
              <a:rPr lang="nl-NL" sz="2000" dirty="0">
                <a:latin typeface="Calibri" pitchFamily="34" charset="0"/>
              </a:rPr>
              <a:t>, ftp</a:t>
            </a:r>
            <a:r>
              <a:rPr lang="nl-NL" sz="600" dirty="0">
                <a:latin typeface="Calibri" pitchFamily="34" charset="0"/>
              </a:rPr>
              <a:t/>
            </a:r>
            <a:br>
              <a:rPr lang="nl-NL" sz="600" dirty="0">
                <a:latin typeface="Calibri" pitchFamily="34" charset="0"/>
              </a:rPr>
            </a:br>
            <a:endParaRPr lang="nl-NL" sz="600" dirty="0">
              <a:latin typeface="Calibri" pitchFamily="34" charset="0"/>
            </a:endParaRPr>
          </a:p>
          <a:p>
            <a:pPr marL="342900" indent="-342900"/>
            <a:r>
              <a:rPr lang="nl-NL" dirty="0">
                <a:latin typeface="Calibri" pitchFamily="34" charset="0"/>
              </a:rPr>
              <a:t>1978: VAX architectuur uitgebracht door Digital </a:t>
            </a:r>
            <a:r>
              <a:rPr lang="nl-NL" dirty="0" err="1">
                <a:latin typeface="Calibri" pitchFamily="34" charset="0"/>
              </a:rPr>
              <a:t>Equipment</a:t>
            </a:r>
            <a:endParaRPr lang="nl-NL" dirty="0">
              <a:latin typeface="Calibri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eerste betaalbare 32-bit </a:t>
            </a:r>
            <a:r>
              <a:rPr lang="nl-NL" sz="2000" dirty="0" err="1">
                <a:latin typeface="Calibri" pitchFamily="34" charset="0"/>
              </a:rPr>
              <a:t>CPUs</a:t>
            </a:r>
            <a:endParaRPr lang="nl-NL" sz="600" dirty="0">
              <a:latin typeface="Calibri" pitchFamily="34" charset="0"/>
            </a:endParaRPr>
          </a:p>
          <a:p>
            <a:pPr marL="800100" lvl="1" indent="-342900"/>
            <a:endParaRPr lang="nl-NL" sz="600" dirty="0">
              <a:latin typeface="Calibri" pitchFamily="34" charset="0"/>
            </a:endParaRPr>
          </a:p>
          <a:p>
            <a:pPr marL="342900" indent="-342900"/>
            <a:r>
              <a:rPr lang="nl-NL" dirty="0" err="1">
                <a:latin typeface="Calibri" pitchFamily="34" charset="0"/>
              </a:rPr>
              <a:t>DoD</a:t>
            </a:r>
            <a:r>
              <a:rPr lang="nl-NL" dirty="0">
                <a:latin typeface="Calibri" pitchFamily="34" charset="0"/>
              </a:rPr>
              <a:t>: protocollen </a:t>
            </a:r>
            <a:r>
              <a:rPr lang="nl-NL" dirty="0" err="1">
                <a:latin typeface="Calibri" pitchFamily="34" charset="0"/>
              </a:rPr>
              <a:t>downscalen</a:t>
            </a:r>
            <a:r>
              <a:rPr lang="nl-NL" dirty="0">
                <a:latin typeface="Calibri" pitchFamily="34" charset="0"/>
              </a:rPr>
              <a:t> naar deze nieuwe hardware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Berkeley </a:t>
            </a:r>
            <a:r>
              <a:rPr lang="nl-NL" sz="2000" dirty="0" err="1">
                <a:latin typeface="Calibri" pitchFamily="34" charset="0"/>
              </a:rPr>
              <a:t>University</a:t>
            </a:r>
            <a:r>
              <a:rPr lang="nl-NL" sz="2000" dirty="0">
                <a:latin typeface="Calibri" pitchFamily="34" charset="0"/>
              </a:rPr>
              <a:t> (San Francisco) kreeg dit contract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toevallig nam Ken </a:t>
            </a:r>
            <a:r>
              <a:rPr lang="nl-NL" sz="2000" dirty="0" err="1">
                <a:latin typeface="Calibri" pitchFamily="34" charset="0"/>
              </a:rPr>
              <a:t>Thompson</a:t>
            </a:r>
            <a:r>
              <a:rPr lang="nl-NL" sz="2000" dirty="0">
                <a:latin typeface="Calibri" pitchFamily="34" charset="0"/>
              </a:rPr>
              <a:t> een </a:t>
            </a:r>
            <a:r>
              <a:rPr lang="nl-NL" sz="2000" dirty="0" err="1">
                <a:latin typeface="Calibri" pitchFamily="34" charset="0"/>
              </a:rPr>
              <a:t>sabattical</a:t>
            </a:r>
            <a:r>
              <a:rPr lang="nl-NL" sz="2000" dirty="0">
                <a:latin typeface="Calibri" pitchFamily="34" charset="0"/>
              </a:rPr>
              <a:t> bij AT&amp;T </a:t>
            </a:r>
            <a:br>
              <a:rPr lang="nl-NL" sz="2000" dirty="0">
                <a:latin typeface="Calibri" pitchFamily="34" charset="0"/>
              </a:rPr>
            </a:br>
            <a:r>
              <a:rPr lang="nl-NL" sz="2000" dirty="0">
                <a:latin typeface="Calibri" pitchFamily="34" charset="0"/>
              </a:rPr>
              <a:t>en werd een jaartje gasthoogleraar aan Berkeley </a:t>
            </a:r>
            <a:r>
              <a:rPr lang="nl-NL" sz="2000" dirty="0" err="1">
                <a:latin typeface="Calibri" pitchFamily="34" charset="0"/>
              </a:rPr>
              <a:t>University</a:t>
            </a:r>
            <a:endParaRPr lang="nl-NL" sz="2000" dirty="0">
              <a:latin typeface="Calibri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toevallig had Berkeley paar zeer slimme studenten (zoals Bill </a:t>
            </a:r>
            <a:r>
              <a:rPr lang="nl-NL" sz="2000" dirty="0" err="1">
                <a:latin typeface="Calibri" pitchFamily="34" charset="0"/>
              </a:rPr>
              <a:t>Joy</a:t>
            </a:r>
            <a:r>
              <a:rPr lang="nl-NL" sz="2000" dirty="0">
                <a:latin typeface="Calibri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nl-NL" sz="2000" dirty="0">
                <a:latin typeface="Calibri" pitchFamily="34" charset="0"/>
              </a:rPr>
              <a:t>goede software API ontworpen: de "</a:t>
            </a:r>
            <a:r>
              <a:rPr lang="nl-NL" sz="2000" dirty="0" err="1">
                <a:latin typeface="Calibri" pitchFamily="34" charset="0"/>
              </a:rPr>
              <a:t>sockets</a:t>
            </a:r>
            <a:r>
              <a:rPr lang="nl-NL" sz="2000" dirty="0">
                <a:latin typeface="Calibri" pitchFamily="34" charset="0"/>
              </a:rPr>
              <a:t>"</a:t>
            </a:r>
            <a:r>
              <a:rPr lang="nl-NL" sz="600" dirty="0">
                <a:latin typeface="Calibri" pitchFamily="34" charset="0"/>
              </a:rPr>
              <a:t/>
            </a:r>
            <a:br>
              <a:rPr lang="nl-NL" sz="600" dirty="0">
                <a:latin typeface="Calibri" pitchFamily="34" charset="0"/>
              </a:rPr>
            </a:br>
            <a:endParaRPr lang="nl-NL" sz="600" dirty="0">
              <a:latin typeface="Calibri" pitchFamily="34" charset="0"/>
            </a:endParaRPr>
          </a:p>
          <a:p>
            <a:pPr marL="342900" indent="-342900"/>
            <a:r>
              <a:rPr lang="nl-NL" dirty="0">
                <a:latin typeface="Calibri" pitchFamily="34" charset="0"/>
              </a:rPr>
              <a:t>1984: BSD4.2 release kwam uit (gratis &amp; open </a:t>
            </a:r>
            <a:r>
              <a:rPr lang="nl-NL" dirty="0" err="1">
                <a:latin typeface="Calibri" pitchFamily="34" charset="0"/>
              </a:rPr>
              <a:t>source</a:t>
            </a:r>
            <a:r>
              <a:rPr lang="nl-NL" dirty="0">
                <a:latin typeface="Calibri" pitchFamily="34" charset="0"/>
              </a:rPr>
              <a:t>)</a:t>
            </a:r>
            <a:endParaRPr lang="nl-BE" sz="2000" dirty="0">
              <a:solidFill>
                <a:srgbClr val="D1DCBC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9BD0D"/>
              </a:buClr>
              <a:buSzTx/>
              <a:buFontTx/>
              <a:buChar char="•"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2285984" y="2357430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-485494"/>
            <a:ext cx="5286412" cy="7195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308639" lon="20440898" rev="471555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 cstate="print"/>
          <a:srcRect t="3658" r="6336"/>
          <a:stretch>
            <a:fillRect/>
          </a:stretch>
        </p:blipFill>
        <p:spPr bwMode="auto">
          <a:xfrm>
            <a:off x="214282" y="302056"/>
            <a:ext cx="8787778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</a:t>
            </a:r>
            <a:r>
              <a:rPr lang="fr-BE" dirty="0" err="1">
                <a:latin typeface="Calibri" pitchFamily="34" charset="0"/>
              </a:rPr>
              <a:t>historiek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1295400"/>
            <a:ext cx="7488237" cy="523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627313" y="909638"/>
            <a:ext cx="6121400" cy="1943100"/>
            <a:chOff x="567" y="2022"/>
            <a:chExt cx="3856" cy="1224"/>
          </a:xfrm>
        </p:grpSpPr>
        <p:sp>
          <p:nvSpPr>
            <p:cNvPr id="40966" name="AutoShape 5"/>
            <p:cNvSpPr>
              <a:spLocks noChangeArrowheads="1"/>
            </p:cNvSpPr>
            <p:nvPr/>
          </p:nvSpPr>
          <p:spPr bwMode="auto">
            <a:xfrm>
              <a:off x="567" y="2022"/>
              <a:ext cx="3856" cy="1136"/>
            </a:xfrm>
            <a:prstGeom prst="roundRect">
              <a:avLst>
                <a:gd name="adj" fmla="val 5546"/>
              </a:avLst>
            </a:prstGeom>
            <a:solidFill>
              <a:srgbClr val="FFFF99">
                <a:alpha val="94901"/>
              </a:srgbClr>
            </a:solidFill>
            <a:ln w="9525" cap="rnd" algn="ctr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Calibri" pitchFamily="34" charset="0"/>
              </a:endParaRPr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1804" y="2077"/>
              <a:ext cx="4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2000">
                  <a:latin typeface="Calibri" pitchFamily="34" charset="0"/>
                </a:rPr>
                <a:t>1982</a:t>
              </a:r>
              <a:endParaRPr lang="nl-NL" sz="2000">
                <a:latin typeface="Calibri" pitchFamily="34" charset="0"/>
              </a:endParaRPr>
            </a:p>
          </p:txBody>
        </p:sp>
        <p:sp>
          <p:nvSpPr>
            <p:cNvPr id="40968" name="Rectangle 8"/>
            <p:cNvSpPr>
              <a:spLocks noChangeArrowheads="1"/>
            </p:cNvSpPr>
            <p:nvPr/>
          </p:nvSpPr>
          <p:spPr bwMode="auto">
            <a:xfrm>
              <a:off x="1844" y="2384"/>
              <a:ext cx="2578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</a:rPr>
                <a:t>release Sun OS door Sun Microsystems</a:t>
              </a:r>
            </a:p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</a:rPr>
                <a:t>wordt één van de grootste leveranciers op de </a:t>
              </a:r>
              <a:br>
                <a:rPr lang="nl-BE" sz="1400" dirty="0">
                  <a:latin typeface="Calibri" pitchFamily="34" charset="0"/>
                </a:rPr>
              </a:br>
              <a:r>
                <a:rPr lang="nl-BE" sz="1400" dirty="0" err="1">
                  <a:latin typeface="Calibri" pitchFamily="34" charset="0"/>
                </a:rPr>
                <a:t>UNIX-markt</a:t>
              </a:r>
              <a:endParaRPr lang="nl-BE" sz="1400" dirty="0">
                <a:latin typeface="Calibri" pitchFamily="34" charset="0"/>
              </a:endParaRPr>
            </a:p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</a:rPr>
                <a:t>opgericht door de pioniers van de </a:t>
              </a:r>
              <a:r>
                <a:rPr lang="nl-BE" sz="1400" dirty="0" err="1">
                  <a:latin typeface="Calibri" pitchFamily="34" charset="0"/>
                </a:rPr>
                <a:t>BSD-versies</a:t>
              </a:r>
              <a:endParaRPr lang="nl-BE" sz="1400" dirty="0">
                <a:latin typeface="Calibri" pitchFamily="34" charset="0"/>
              </a:endParaRPr>
            </a:p>
          </p:txBody>
        </p:sp>
        <p:pic>
          <p:nvPicPr>
            <p:cNvPr id="40969" name="Picture 10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EFF"/>
                </a:clrFrom>
                <a:clrTo>
                  <a:srgbClr val="FEFE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7" y="2136"/>
              <a:ext cx="1089" cy="7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pic>
        <p:nvPicPr>
          <p:cNvPr id="9" name="Picture 6" descr="a-earthg1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7523" y="999984"/>
            <a:ext cx="420687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</a:t>
            </a:r>
            <a:r>
              <a:rPr lang="fr-BE" dirty="0" err="1">
                <a:latin typeface="Calibri" pitchFamily="34" charset="0"/>
              </a:rPr>
              <a:t>historiek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1295400"/>
            <a:ext cx="7488237" cy="523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00113" y="4249738"/>
            <a:ext cx="6551612" cy="1947862"/>
            <a:chOff x="158" y="1480"/>
            <a:chExt cx="3901" cy="1227"/>
          </a:xfrm>
        </p:grpSpPr>
        <p:sp>
          <p:nvSpPr>
            <p:cNvPr id="41990" name="AutoShape 5"/>
            <p:cNvSpPr>
              <a:spLocks noChangeArrowheads="1"/>
            </p:cNvSpPr>
            <p:nvPr/>
          </p:nvSpPr>
          <p:spPr bwMode="auto">
            <a:xfrm>
              <a:off x="158" y="1480"/>
              <a:ext cx="3687" cy="1227"/>
            </a:xfrm>
            <a:prstGeom prst="roundRect">
              <a:avLst>
                <a:gd name="adj" fmla="val 5546"/>
              </a:avLst>
            </a:prstGeom>
            <a:solidFill>
              <a:srgbClr val="FFFF99">
                <a:alpha val="94901"/>
              </a:srgbClr>
            </a:solidFill>
            <a:ln w="9525" cap="rnd" algn="ctr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Calibri" pitchFamily="34" charset="0"/>
              </a:endParaRPr>
            </a:p>
          </p:txBody>
        </p:sp>
        <p:sp>
          <p:nvSpPr>
            <p:cNvPr id="41991" name="Text Box 6"/>
            <p:cNvSpPr txBox="1">
              <a:spLocks noChangeArrowheads="1"/>
            </p:cNvSpPr>
            <p:nvPr/>
          </p:nvSpPr>
          <p:spPr bwMode="auto">
            <a:xfrm>
              <a:off x="344" y="2507"/>
              <a:ext cx="733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dirty="0">
                  <a:latin typeface="Calibri" pitchFamily="34" charset="0"/>
                  <a:hlinkClick r:id="rId3"/>
                </a:rPr>
                <a:t>Richard </a:t>
              </a:r>
              <a:r>
                <a:rPr lang="fr-BE" sz="1200" dirty="0" err="1">
                  <a:latin typeface="Calibri" pitchFamily="34" charset="0"/>
                  <a:hlinkClick r:id="rId3"/>
                </a:rPr>
                <a:t>Stallman</a:t>
              </a:r>
              <a:endParaRPr lang="nl-NL" sz="1200" dirty="0">
                <a:latin typeface="Calibri" pitchFamily="34" charset="0"/>
              </a:endParaRPr>
            </a:p>
          </p:txBody>
        </p:sp>
        <p:sp>
          <p:nvSpPr>
            <p:cNvPr id="41992" name="Text Box 7"/>
            <p:cNvSpPr txBox="1">
              <a:spLocks noChangeArrowheads="1"/>
            </p:cNvSpPr>
            <p:nvPr/>
          </p:nvSpPr>
          <p:spPr bwMode="auto">
            <a:xfrm>
              <a:off x="1214" y="1535"/>
              <a:ext cx="41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2000">
                  <a:latin typeface="Calibri" pitchFamily="34" charset="0"/>
                </a:rPr>
                <a:t>1983</a:t>
              </a:r>
              <a:endParaRPr lang="nl-NL" sz="2000">
                <a:latin typeface="Calibri" pitchFamily="34" charset="0"/>
              </a:endParaRPr>
            </a:p>
          </p:txBody>
        </p:sp>
        <p:sp>
          <p:nvSpPr>
            <p:cNvPr id="41993" name="Rectangle 8"/>
            <p:cNvSpPr>
              <a:spLocks noChangeArrowheads="1"/>
            </p:cNvSpPr>
            <p:nvPr/>
          </p:nvSpPr>
          <p:spPr bwMode="auto">
            <a:xfrm>
              <a:off x="1254" y="1842"/>
              <a:ext cx="2805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</a:rPr>
                <a:t>Richard </a:t>
              </a:r>
              <a:r>
                <a:rPr lang="nl-BE" sz="1400" dirty="0" err="1">
                  <a:latin typeface="Calibri" pitchFamily="34" charset="0"/>
                </a:rPr>
                <a:t>Stallman</a:t>
              </a:r>
              <a:r>
                <a:rPr lang="nl-BE" sz="1400" dirty="0">
                  <a:latin typeface="Calibri" pitchFamily="34" charset="0"/>
                </a:rPr>
                <a:t>, werknemer van </a:t>
              </a:r>
              <a:r>
                <a:rPr lang="nl-BE" sz="1400" dirty="0" err="1">
                  <a:latin typeface="Calibri" pitchFamily="34" charset="0"/>
                </a:rPr>
                <a:t>MIT's</a:t>
              </a:r>
              <a:r>
                <a:rPr lang="nl-BE" sz="1400" dirty="0">
                  <a:latin typeface="Calibri" pitchFamily="34" charset="0"/>
                </a:rPr>
                <a:t> AI </a:t>
              </a:r>
              <a:r>
                <a:rPr lang="nl-BE" sz="1400" dirty="0" err="1">
                  <a:latin typeface="Calibri" pitchFamily="34" charset="0"/>
                </a:rPr>
                <a:t>Laboratory</a:t>
              </a:r>
              <a:r>
                <a:rPr lang="nl-BE" sz="1400" dirty="0">
                  <a:latin typeface="Calibri" pitchFamily="34" charset="0"/>
                </a:rPr>
                <a:t>, </a:t>
              </a:r>
              <a:br>
                <a:rPr lang="nl-BE" sz="1400" dirty="0">
                  <a:latin typeface="Calibri" pitchFamily="34" charset="0"/>
                </a:rPr>
              </a:br>
              <a:r>
                <a:rPr lang="nl-BE" sz="1400" dirty="0">
                  <a:latin typeface="Calibri" pitchFamily="34" charset="0"/>
                </a:rPr>
                <a:t>kan niet printen vanaf zijn PC naar zijn HP printer </a:t>
              </a:r>
              <a:br>
                <a:rPr lang="nl-BE" sz="1400" dirty="0">
                  <a:latin typeface="Calibri" pitchFamily="34" charset="0"/>
                </a:rPr>
              </a:br>
              <a:r>
                <a:rPr lang="nl-BE" sz="1400" dirty="0">
                  <a:latin typeface="Calibri" pitchFamily="34" charset="0"/>
                </a:rPr>
                <a:t>wegens een incompatibele printer </a:t>
              </a:r>
              <a:r>
                <a:rPr lang="nl-BE" sz="1400" dirty="0" err="1">
                  <a:latin typeface="Calibri" pitchFamily="34" charset="0"/>
                </a:rPr>
                <a:t>driver</a:t>
              </a:r>
              <a:endParaRPr lang="nl-BE" sz="1400" dirty="0">
                <a:latin typeface="Calibri" pitchFamily="34" charset="0"/>
              </a:endParaRPr>
            </a:p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</a:rPr>
                <a:t>in 1983 kondigt hij het begin van het </a:t>
              </a:r>
              <a:r>
                <a:rPr lang="nl-BE" sz="1400" dirty="0">
                  <a:latin typeface="Calibri" pitchFamily="34" charset="0"/>
                  <a:hlinkClick r:id="rId4"/>
                </a:rPr>
                <a:t>GNU Project</a:t>
              </a:r>
              <a:r>
                <a:rPr lang="nl-BE" sz="1400" dirty="0">
                  <a:latin typeface="Calibri" pitchFamily="34" charset="0"/>
                </a:rPr>
                <a:t> aan</a:t>
              </a:r>
            </a:p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</a:rPr>
                <a:t>geboorte van de vrije software beweging</a:t>
              </a:r>
            </a:p>
          </p:txBody>
        </p:sp>
        <p:pic>
          <p:nvPicPr>
            <p:cNvPr id="41994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9" y="1585"/>
              <a:ext cx="931" cy="9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softEdge rad="63500"/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9BD0D"/>
              </a:buClr>
              <a:buSzTx/>
              <a:buFontTx/>
              <a:buChar char="•"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2285984" y="2357430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7286644" y="6497795"/>
            <a:ext cx="167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None/>
            </a:pPr>
            <a:r>
              <a:rPr lang="nl-NL" sz="14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RICHARD STALLMAN</a:t>
            </a:r>
          </a:p>
        </p:txBody>
      </p:sp>
      <p:pic>
        <p:nvPicPr>
          <p:cNvPr id="10" name="Afbeelding 9" descr="freebe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285728"/>
            <a:ext cx="6750891" cy="45005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hthoek 11"/>
          <p:cNvSpPr/>
          <p:nvPr/>
        </p:nvSpPr>
        <p:spPr>
          <a:xfrm>
            <a:off x="3006306" y="5214950"/>
            <a:ext cx="59517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dirty="0">
                <a:solidFill>
                  <a:schemeClr val="bg1"/>
                </a:solidFill>
                <a:latin typeface="Calibri" pitchFamily="34" charset="0"/>
              </a:rPr>
              <a:t>"Free software is a matter of liberty, not price. To understand the concept, you should think of free as in free speech, not as in free beer."</a:t>
            </a:r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>
                <a:latin typeface="Calibri" pitchFamily="34" charset="0"/>
              </a:rPr>
              <a:t>UNIX historiek</a:t>
            </a:r>
            <a:endParaRPr lang="nl-NL">
              <a:latin typeface="Calibri" pitchFamily="34" charset="0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1295400"/>
            <a:ext cx="7488237" cy="523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555875" y="4422775"/>
            <a:ext cx="5905500" cy="1919288"/>
            <a:chOff x="703" y="1162"/>
            <a:chExt cx="3720" cy="1209"/>
          </a:xfrm>
        </p:grpSpPr>
        <p:sp>
          <p:nvSpPr>
            <p:cNvPr id="43014" name="AutoShape 5"/>
            <p:cNvSpPr>
              <a:spLocks noChangeArrowheads="1"/>
            </p:cNvSpPr>
            <p:nvPr/>
          </p:nvSpPr>
          <p:spPr bwMode="auto">
            <a:xfrm>
              <a:off x="703" y="1162"/>
              <a:ext cx="3720" cy="1209"/>
            </a:xfrm>
            <a:prstGeom prst="roundRect">
              <a:avLst>
                <a:gd name="adj" fmla="val 5546"/>
              </a:avLst>
            </a:prstGeom>
            <a:solidFill>
              <a:srgbClr val="FFFF99">
                <a:alpha val="94901"/>
              </a:srgbClr>
            </a:solidFill>
            <a:ln w="9525" cap="rnd" algn="ctr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nl-NL">
                <a:latin typeface="Calibri" pitchFamily="34" charset="0"/>
              </a:endParaRPr>
            </a:p>
          </p:txBody>
        </p:sp>
        <p:sp>
          <p:nvSpPr>
            <p:cNvPr id="43015" name="Text Box 6"/>
            <p:cNvSpPr txBox="1">
              <a:spLocks noChangeArrowheads="1"/>
            </p:cNvSpPr>
            <p:nvPr/>
          </p:nvSpPr>
          <p:spPr bwMode="auto">
            <a:xfrm>
              <a:off x="3578" y="2171"/>
              <a:ext cx="665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dirty="0">
                  <a:latin typeface="Calibri" pitchFamily="34" charset="0"/>
                  <a:hlinkClick r:id="rId3"/>
                </a:rPr>
                <a:t>Linus </a:t>
              </a:r>
              <a:r>
                <a:rPr lang="fr-BE" sz="1200" dirty="0" err="1">
                  <a:latin typeface="Calibri" pitchFamily="34" charset="0"/>
                  <a:hlinkClick r:id="rId3"/>
                </a:rPr>
                <a:t>Torvalds</a:t>
              </a:r>
              <a:endParaRPr lang="nl-NL" sz="1200" dirty="0">
                <a:latin typeface="Calibri" pitchFamily="34" charset="0"/>
              </a:endParaRPr>
            </a:p>
          </p:txBody>
        </p:sp>
        <p:sp>
          <p:nvSpPr>
            <p:cNvPr id="43016" name="Text Box 7"/>
            <p:cNvSpPr txBox="1">
              <a:spLocks noChangeArrowheads="1"/>
            </p:cNvSpPr>
            <p:nvPr/>
          </p:nvSpPr>
          <p:spPr bwMode="auto">
            <a:xfrm>
              <a:off x="716" y="1199"/>
              <a:ext cx="4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2000">
                  <a:latin typeface="Calibri" pitchFamily="34" charset="0"/>
                </a:rPr>
                <a:t>1991</a:t>
              </a:r>
              <a:endParaRPr lang="nl-NL" sz="2000">
                <a:latin typeface="Calibri" pitchFamily="34" charset="0"/>
              </a:endParaRPr>
            </a:p>
          </p:txBody>
        </p:sp>
        <p:sp>
          <p:nvSpPr>
            <p:cNvPr id="43017" name="Rectangle 8"/>
            <p:cNvSpPr>
              <a:spLocks noChangeArrowheads="1"/>
            </p:cNvSpPr>
            <p:nvPr/>
          </p:nvSpPr>
          <p:spPr bwMode="auto">
            <a:xfrm>
              <a:off x="756" y="1506"/>
              <a:ext cx="2714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82563" indent="-182563">
                <a:spcBef>
                  <a:spcPct val="40000"/>
                </a:spcBef>
              </a:pPr>
              <a:r>
                <a:rPr lang="nl-BE" sz="1400" dirty="0" err="1">
                  <a:latin typeface="Calibri" pitchFamily="34" charset="0"/>
                </a:rPr>
                <a:t>Linus</a:t>
              </a:r>
              <a:r>
                <a:rPr lang="nl-BE" sz="1400" dirty="0">
                  <a:latin typeface="Calibri" pitchFamily="34" charset="0"/>
                </a:rPr>
                <a:t> begint een Open </a:t>
              </a:r>
              <a:r>
                <a:rPr lang="nl-BE" sz="1400" dirty="0" err="1">
                  <a:latin typeface="Calibri" pitchFamily="34" charset="0"/>
                </a:rPr>
                <a:t>Source</a:t>
              </a:r>
              <a:r>
                <a:rPr lang="nl-BE" sz="1400" dirty="0">
                  <a:latin typeface="Calibri" pitchFamily="34" charset="0"/>
                </a:rPr>
                <a:t> versie van de </a:t>
              </a:r>
              <a:r>
                <a:rPr lang="nl-BE" sz="1400" dirty="0" err="1">
                  <a:latin typeface="Calibri" pitchFamily="34" charset="0"/>
                </a:rPr>
                <a:t>kernel</a:t>
              </a:r>
              <a:r>
                <a:rPr lang="nl-BE" sz="1400" dirty="0">
                  <a:latin typeface="Calibri" pitchFamily="34" charset="0"/>
                </a:rPr>
                <a:t> </a:t>
              </a:r>
              <a:br>
                <a:rPr lang="nl-BE" sz="1400" dirty="0">
                  <a:latin typeface="Calibri" pitchFamily="34" charset="0"/>
                </a:rPr>
              </a:br>
              <a:r>
                <a:rPr lang="nl-BE" sz="1400" dirty="0">
                  <a:latin typeface="Calibri" pitchFamily="34" charset="0"/>
                </a:rPr>
                <a:t>te ontwikkelen</a:t>
              </a:r>
            </a:p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</a:rPr>
                <a:t>hij moedigt snelle ontwikkeling van de </a:t>
              </a:r>
              <a:r>
                <a:rPr lang="nl-BE" sz="1400" dirty="0" err="1">
                  <a:latin typeface="Calibri" pitchFamily="34" charset="0"/>
                </a:rPr>
                <a:t>kernel</a:t>
              </a:r>
              <a:r>
                <a:rPr lang="nl-BE" sz="1400" dirty="0">
                  <a:latin typeface="Calibri" pitchFamily="34" charset="0"/>
                </a:rPr>
                <a:t> aan onder het motto "release </a:t>
              </a:r>
              <a:r>
                <a:rPr lang="nl-BE" sz="1400" dirty="0" err="1">
                  <a:latin typeface="Calibri" pitchFamily="34" charset="0"/>
                </a:rPr>
                <a:t>often</a:t>
              </a:r>
              <a:r>
                <a:rPr lang="nl-BE" sz="1400" dirty="0">
                  <a:latin typeface="Calibri" pitchFamily="34" charset="0"/>
                </a:rPr>
                <a:t>, release </a:t>
              </a:r>
              <a:r>
                <a:rPr lang="nl-BE" sz="1400" dirty="0" err="1">
                  <a:latin typeface="Calibri" pitchFamily="34" charset="0"/>
                </a:rPr>
                <a:t>early</a:t>
              </a:r>
              <a:r>
                <a:rPr lang="nl-BE" sz="1400" dirty="0">
                  <a:latin typeface="Calibri" pitchFamily="34" charset="0"/>
                </a:rPr>
                <a:t>"</a:t>
              </a:r>
            </a:p>
            <a:p>
              <a:pPr marL="182563" indent="-182563">
                <a:spcBef>
                  <a:spcPct val="40000"/>
                </a:spcBef>
              </a:pPr>
              <a:r>
                <a:rPr lang="nl-BE" sz="1400" dirty="0">
                  <a:latin typeface="Calibri" pitchFamily="34" charset="0"/>
                </a:rPr>
                <a:t>we spreken niet van Linux, maar van GNU/Linux</a:t>
              </a:r>
            </a:p>
          </p:txBody>
        </p:sp>
        <p:pic>
          <p:nvPicPr>
            <p:cNvPr id="43018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70" y="1253"/>
              <a:ext cx="877" cy="9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softEdge rad="63500"/>
            </a:effectLst>
          </p:spPr>
        </p:pic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</a:t>
            </a:r>
            <a:r>
              <a:rPr lang="fr-BE" dirty="0" err="1">
                <a:latin typeface="Calibri" pitchFamily="34" charset="0"/>
              </a:rPr>
              <a:t>historiek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6013" y="1295400"/>
            <a:ext cx="7488237" cy="523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12011"/>
            <a:ext cx="9144000" cy="1529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b="99066"/>
          <a:stretch>
            <a:fillRect/>
          </a:stretch>
        </p:blipFill>
        <p:spPr bwMode="auto">
          <a:xfrm>
            <a:off x="-32" y="-24"/>
            <a:ext cx="9144000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fgeronde rechthoek 6">
            <a:hlinkClick r:id="rId3" highlightClick="1"/>
          </p:cNvPr>
          <p:cNvSpPr/>
          <p:nvPr/>
        </p:nvSpPr>
        <p:spPr>
          <a:xfrm>
            <a:off x="7812360" y="5988632"/>
            <a:ext cx="1224136" cy="648072"/>
          </a:xfrm>
          <a:prstGeom prst="roundRect">
            <a:avLst/>
          </a:prstGeom>
          <a:gradFill>
            <a:gsLst>
              <a:gs pos="0">
                <a:srgbClr val="FF8F26"/>
              </a:gs>
              <a:gs pos="80000">
                <a:srgbClr val="FF8F26"/>
              </a:gs>
              <a:gs pos="100000">
                <a:srgbClr val="FF8F26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buNone/>
            </a:pPr>
            <a:r>
              <a:rPr lang="fr-BE" sz="2200" dirty="0">
                <a:solidFill>
                  <a:schemeClr val="tx1"/>
                </a:solidFill>
                <a:latin typeface="Calibri" pitchFamily="34" charset="0"/>
              </a:rPr>
              <a:t>version </a:t>
            </a:r>
            <a:r>
              <a:rPr lang="fr-BE" sz="2200" dirty="0" smtClean="0">
                <a:solidFill>
                  <a:schemeClr val="tx1"/>
                </a:solidFill>
                <a:latin typeface="Calibri" pitchFamily="34" charset="0"/>
              </a:rPr>
              <a:t>12.10</a:t>
            </a:r>
            <a:endParaRPr lang="nl-NL" sz="220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71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1551 L 0 -1.232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965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31800" y="1976646"/>
            <a:ext cx="8278813" cy="371119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/>
              <a:t>Populaire distributies</a:t>
            </a:r>
            <a:endParaRPr lang="nl-NL"/>
          </a:p>
        </p:txBody>
      </p:sp>
      <p:pic>
        <p:nvPicPr>
          <p:cNvPr id="424964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106886" y="6864846"/>
            <a:ext cx="2878390" cy="712670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9232E-6 L -0.00416 -0.998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49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hthoek 16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9BD0D"/>
              </a:buClr>
              <a:buSzTx/>
              <a:buFontTx/>
              <a:buChar char="•"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1" name="Rechte verbindingslijn 100"/>
          <p:cNvCxnSpPr/>
          <p:nvPr/>
        </p:nvCxnSpPr>
        <p:spPr>
          <a:xfrm rot="5400000">
            <a:off x="5188349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rot="5400000">
            <a:off x="-2155479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rot="5400000">
            <a:off x="-1487858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rot="5400000">
            <a:off x="-820237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 rot="5400000">
            <a:off x="-152616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rot="5400000">
            <a:off x="515005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 rot="5400000">
            <a:off x="1182626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rot="5400000">
            <a:off x="1850247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rot="5400000">
            <a:off x="2517868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rot="5400000">
            <a:off x="3185489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rot="5400000">
            <a:off x="3853110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 rot="5400000">
            <a:off x="4520731" y="3480145"/>
            <a:ext cx="655200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hthoek 159"/>
          <p:cNvSpPr/>
          <p:nvPr/>
        </p:nvSpPr>
        <p:spPr>
          <a:xfrm>
            <a:off x="6094" y="2916289"/>
            <a:ext cx="9117500" cy="1620000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nl-NL">
              <a:latin typeface="Calibri" pitchFamily="34" charset="0"/>
            </a:endParaRPr>
          </a:p>
        </p:txBody>
      </p:sp>
      <p:sp>
        <p:nvSpPr>
          <p:cNvPr id="158" name="Rechthoek 157"/>
          <p:cNvSpPr/>
          <p:nvPr/>
        </p:nvSpPr>
        <p:spPr>
          <a:xfrm>
            <a:off x="8166" y="737430"/>
            <a:ext cx="9117500" cy="1620000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nl-NL">
              <a:latin typeface="Calibri" pitchFamily="34" charset="0"/>
            </a:endParaRPr>
          </a:p>
        </p:txBody>
      </p:sp>
      <p:sp>
        <p:nvSpPr>
          <p:cNvPr id="161" name="Tekstvak 160"/>
          <p:cNvSpPr txBox="1"/>
          <p:nvPr/>
        </p:nvSpPr>
        <p:spPr>
          <a:xfrm rot="16200000">
            <a:off x="-284294" y="3587790"/>
            <a:ext cx="981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BE" sz="1200" dirty="0" err="1" smtClean="0">
                <a:latin typeface="Calibri" pitchFamily="34" charset="0"/>
              </a:rPr>
              <a:t>hoorcolleges</a:t>
            </a:r>
            <a:endParaRPr lang="nl-NL" sz="1200" dirty="0">
              <a:latin typeface="Calibri" pitchFamily="34" charset="0"/>
            </a:endParaRPr>
          </a:p>
        </p:txBody>
      </p:sp>
      <p:sp>
        <p:nvSpPr>
          <p:cNvPr id="146" name="Tekstvak 145"/>
          <p:cNvSpPr txBox="1"/>
          <p:nvPr/>
        </p:nvSpPr>
        <p:spPr>
          <a:xfrm>
            <a:off x="430634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1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47" name="Tekstvak 146"/>
          <p:cNvSpPr txBox="1"/>
          <p:nvPr/>
        </p:nvSpPr>
        <p:spPr>
          <a:xfrm>
            <a:off x="1096197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2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48" name="Tekstvak 147"/>
          <p:cNvSpPr txBox="1"/>
          <p:nvPr/>
        </p:nvSpPr>
        <p:spPr>
          <a:xfrm>
            <a:off x="1764209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3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49" name="Tekstvak 148"/>
          <p:cNvSpPr txBox="1"/>
          <p:nvPr/>
        </p:nvSpPr>
        <p:spPr>
          <a:xfrm>
            <a:off x="2432221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4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0" name="Tekstvak 149"/>
          <p:cNvSpPr txBox="1"/>
          <p:nvPr/>
        </p:nvSpPr>
        <p:spPr>
          <a:xfrm>
            <a:off x="3100233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5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1" name="Tekstvak 150"/>
          <p:cNvSpPr txBox="1"/>
          <p:nvPr/>
        </p:nvSpPr>
        <p:spPr>
          <a:xfrm>
            <a:off x="3768245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6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2" name="Tekstvak 151"/>
          <p:cNvSpPr txBox="1"/>
          <p:nvPr/>
        </p:nvSpPr>
        <p:spPr>
          <a:xfrm>
            <a:off x="4436257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7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3" name="Tekstvak 152"/>
          <p:cNvSpPr txBox="1"/>
          <p:nvPr/>
        </p:nvSpPr>
        <p:spPr>
          <a:xfrm>
            <a:off x="5104269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8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4" name="Tekstvak 153"/>
          <p:cNvSpPr txBox="1"/>
          <p:nvPr/>
        </p:nvSpPr>
        <p:spPr>
          <a:xfrm>
            <a:off x="5772281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9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5" name="Tekstvak 154"/>
          <p:cNvSpPr txBox="1"/>
          <p:nvPr/>
        </p:nvSpPr>
        <p:spPr>
          <a:xfrm>
            <a:off x="6440293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10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6" name="Tekstvak 155"/>
          <p:cNvSpPr txBox="1"/>
          <p:nvPr/>
        </p:nvSpPr>
        <p:spPr>
          <a:xfrm>
            <a:off x="7108305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11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7" name="Tekstvak 156"/>
          <p:cNvSpPr txBox="1"/>
          <p:nvPr/>
        </p:nvSpPr>
        <p:spPr>
          <a:xfrm>
            <a:off x="7776319" y="238232"/>
            <a:ext cx="718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> 12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" name="Tekstvak 158"/>
          <p:cNvSpPr txBox="1"/>
          <p:nvPr/>
        </p:nvSpPr>
        <p:spPr>
          <a:xfrm rot="16200000">
            <a:off x="-301522" y="1408931"/>
            <a:ext cx="1019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BE" sz="1200" dirty="0" err="1" smtClean="0">
                <a:latin typeface="Calibri" pitchFamily="34" charset="0"/>
              </a:rPr>
              <a:t>leermateriaal</a:t>
            </a:r>
            <a:endParaRPr lang="nl-NL" sz="1200" dirty="0">
              <a:latin typeface="Calibri" pitchFamily="34" charset="0"/>
            </a:endParaRPr>
          </a:p>
        </p:txBody>
      </p:sp>
      <p:sp>
        <p:nvSpPr>
          <p:cNvPr id="84" name="Rechthoek 83"/>
          <p:cNvSpPr/>
          <p:nvPr/>
        </p:nvSpPr>
        <p:spPr>
          <a:xfrm>
            <a:off x="8132" y="5095148"/>
            <a:ext cx="9117500" cy="1620000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nl-NL">
              <a:latin typeface="Calibri" pitchFamily="34" charset="0"/>
            </a:endParaRPr>
          </a:p>
        </p:txBody>
      </p:sp>
      <p:sp>
        <p:nvSpPr>
          <p:cNvPr id="85" name="Tekstvak 84"/>
          <p:cNvSpPr txBox="1"/>
          <p:nvPr/>
        </p:nvSpPr>
        <p:spPr>
          <a:xfrm rot="16200000">
            <a:off x="-288120" y="5749443"/>
            <a:ext cx="9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BE" sz="1200" dirty="0" err="1" smtClean="0">
                <a:latin typeface="Calibri" pitchFamily="34" charset="0"/>
              </a:rPr>
              <a:t>werkcolleges</a:t>
            </a:r>
            <a:endParaRPr lang="nl-NL" sz="1200" dirty="0">
              <a:latin typeface="Calibri" pitchFamily="34" charset="0"/>
            </a:endParaRPr>
          </a:p>
        </p:txBody>
      </p:sp>
      <p:sp>
        <p:nvSpPr>
          <p:cNvPr id="38" name="Rechthoek 37"/>
          <p:cNvSpPr/>
          <p:nvPr/>
        </p:nvSpPr>
        <p:spPr>
          <a:xfrm rot="16200000">
            <a:off x="4869062" y="5752149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bash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scripting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9" name="Rechthoek 38"/>
          <p:cNvSpPr/>
          <p:nvPr/>
        </p:nvSpPr>
        <p:spPr>
          <a:xfrm rot="16200000">
            <a:off x="5536883" y="5752149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bash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scripting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3" name="Rechthoek 42"/>
          <p:cNvSpPr/>
          <p:nvPr/>
        </p:nvSpPr>
        <p:spPr>
          <a:xfrm rot="16200000">
            <a:off x="8174018" y="5752148"/>
            <a:ext cx="1152000" cy="306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evaluatie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0" name="Rechthoek 49"/>
          <p:cNvSpPr/>
          <p:nvPr/>
        </p:nvSpPr>
        <p:spPr>
          <a:xfrm rot="16200000">
            <a:off x="194315" y="5752148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kennismaking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commandolijn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1" name="Rechthoek 50"/>
          <p:cNvSpPr/>
          <p:nvPr/>
        </p:nvSpPr>
        <p:spPr>
          <a:xfrm rot="16200000">
            <a:off x="862136" y="5752148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redirection,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pipes &amp;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filters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2" name="Rechthoek 51"/>
          <p:cNvSpPr/>
          <p:nvPr/>
        </p:nvSpPr>
        <p:spPr>
          <a:xfrm rot="16200000">
            <a:off x="1529957" y="5752148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bestandsbeheer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3" name="Rechthoek 52"/>
          <p:cNvSpPr/>
          <p:nvPr/>
        </p:nvSpPr>
        <p:spPr>
          <a:xfrm rot="16200000">
            <a:off x="2197778" y="5752149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automatische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/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tekstmanipulaties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4" name="Rechthoek 53"/>
          <p:cNvSpPr/>
          <p:nvPr/>
        </p:nvSpPr>
        <p:spPr>
          <a:xfrm rot="16200000">
            <a:off x="2865599" y="5752149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procesbeheer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scripts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5" name="Rechthoek 54"/>
          <p:cNvSpPr/>
          <p:nvPr/>
        </p:nvSpPr>
        <p:spPr>
          <a:xfrm rot="16200000">
            <a:off x="3550811" y="5752149"/>
            <a:ext cx="1152000" cy="306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evaluatie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90" name="Rechthoek 89"/>
          <p:cNvSpPr/>
          <p:nvPr/>
        </p:nvSpPr>
        <p:spPr>
          <a:xfrm rot="16200000">
            <a:off x="48079" y="1394431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CH1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91" name="Rechthoek 90"/>
          <p:cNvSpPr/>
          <p:nvPr/>
        </p:nvSpPr>
        <p:spPr>
          <a:xfrm rot="16200000">
            <a:off x="712200" y="1394431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CH5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92" name="Rechthoek 91"/>
          <p:cNvSpPr/>
          <p:nvPr/>
        </p:nvSpPr>
        <p:spPr>
          <a:xfrm rot="16200000">
            <a:off x="1380020" y="1394430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APP </a:t>
            </a: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A, PART 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VI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94" name="Rechthoek 93"/>
          <p:cNvSpPr/>
          <p:nvPr/>
        </p:nvSpPr>
        <p:spPr>
          <a:xfrm rot="16200000">
            <a:off x="5389570" y="1394434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CH10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95" name="Rechthoek 94"/>
          <p:cNvSpPr/>
          <p:nvPr/>
        </p:nvSpPr>
        <p:spPr>
          <a:xfrm rot="16200000">
            <a:off x="6057390" y="1394434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CH10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02" name="Tekstvak 101"/>
          <p:cNvSpPr txBox="1"/>
          <p:nvPr/>
        </p:nvSpPr>
        <p:spPr>
          <a:xfrm>
            <a:off x="8450043" y="161287"/>
            <a:ext cx="71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inhaal</a:t>
            </a:r>
            <a:r>
              <a:rPr lang="fr-BE" sz="1000" b="1" dirty="0">
                <a:solidFill>
                  <a:schemeClr val="bg1"/>
                </a:solidFill>
                <a:latin typeface="Calibri" pitchFamily="34" charset="0"/>
              </a:rPr>
              <a:t/>
            </a:r>
            <a:br>
              <a:rPr lang="fr-BE" sz="1000" b="1" dirty="0">
                <a:solidFill>
                  <a:schemeClr val="bg1"/>
                </a:solidFill>
                <a:latin typeface="Calibri" pitchFamily="34" charset="0"/>
              </a:rPr>
            </a:br>
            <a:r>
              <a:rPr lang="fr-BE" sz="1000" b="1" dirty="0" err="1">
                <a:solidFill>
                  <a:schemeClr val="bg1"/>
                </a:solidFill>
                <a:latin typeface="Calibri" pitchFamily="34" charset="0"/>
              </a:rPr>
              <a:t>week</a:t>
            </a:r>
            <a:endParaRPr lang="nl-NL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28" name="Rechthoek 127"/>
          <p:cNvSpPr/>
          <p:nvPr/>
        </p:nvSpPr>
        <p:spPr>
          <a:xfrm rot="16200000">
            <a:off x="712199" y="3573289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redirection 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&amp; pipes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34" name="Rechthoek 133"/>
          <p:cNvSpPr/>
          <p:nvPr/>
        </p:nvSpPr>
        <p:spPr>
          <a:xfrm rot="16200000">
            <a:off x="1038769" y="3573289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bestandsbeheer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37" name="Rechthoek 136"/>
          <p:cNvSpPr/>
          <p:nvPr/>
        </p:nvSpPr>
        <p:spPr>
          <a:xfrm rot="16200000">
            <a:off x="1380020" y="3573289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filters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&amp;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regex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38" name="Rechthoek 137"/>
          <p:cNvSpPr/>
          <p:nvPr/>
        </p:nvSpPr>
        <p:spPr>
          <a:xfrm rot="16200000">
            <a:off x="375624" y="3573289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commandolijn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/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opdrachten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40" name="Rechthoek 139"/>
          <p:cNvSpPr/>
          <p:nvPr/>
        </p:nvSpPr>
        <p:spPr>
          <a:xfrm rot="16200000">
            <a:off x="2047841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tekstmanipulatie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met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vim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&amp;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regex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41" name="Rechthoek 140"/>
          <p:cNvSpPr/>
          <p:nvPr/>
        </p:nvSpPr>
        <p:spPr>
          <a:xfrm rot="16200000">
            <a:off x="2374411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nl-NL" sz="1000" dirty="0" err="1" smtClean="0">
                <a:solidFill>
                  <a:schemeClr val="tx1"/>
                </a:solidFill>
                <a:latin typeface="Calibri" pitchFamily="34" charset="0"/>
              </a:rPr>
              <a:t>sed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45" name="Rechthoek 144"/>
          <p:cNvSpPr/>
          <p:nvPr/>
        </p:nvSpPr>
        <p:spPr>
          <a:xfrm rot="16200000">
            <a:off x="2715662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UNIX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&amp;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procesbeheer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5" name="Rechthoek 164"/>
          <p:cNvSpPr/>
          <p:nvPr/>
        </p:nvSpPr>
        <p:spPr>
          <a:xfrm rot="16200000">
            <a:off x="3042232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UNIX &amp;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netwerken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8" name="Rechthoek 167"/>
          <p:cNvSpPr/>
          <p:nvPr/>
        </p:nvSpPr>
        <p:spPr>
          <a:xfrm rot="16200000">
            <a:off x="3383483" y="3573290"/>
            <a:ext cx="1152000" cy="3060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X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Window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System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9" name="Rechthoek 168"/>
          <p:cNvSpPr/>
          <p:nvPr/>
        </p:nvSpPr>
        <p:spPr>
          <a:xfrm rot="16200000">
            <a:off x="3710053" y="3573289"/>
            <a:ext cx="1152000" cy="3060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nl-NL" sz="1000" dirty="0" err="1" smtClean="0">
                <a:solidFill>
                  <a:schemeClr val="tx1"/>
                </a:solidFill>
                <a:latin typeface="Calibri" pitchFamily="34" charset="0"/>
              </a:rPr>
              <a:t>github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71" name="Rechthoek 170"/>
          <p:cNvSpPr/>
          <p:nvPr/>
        </p:nvSpPr>
        <p:spPr>
          <a:xfrm rot="16200000">
            <a:off x="4051304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nl-NL" sz="1000" dirty="0" err="1">
                <a:solidFill>
                  <a:schemeClr val="tx1"/>
                </a:solidFill>
                <a:latin typeface="Calibri" pitchFamily="34" charset="0"/>
              </a:rPr>
              <a:t>github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72" name="Rechthoek 171"/>
          <p:cNvSpPr/>
          <p:nvPr/>
        </p:nvSpPr>
        <p:spPr>
          <a:xfrm rot="16200000">
            <a:off x="4375269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jobs &amp;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processen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75" name="Rechthoek 174"/>
          <p:cNvSpPr/>
          <p:nvPr/>
        </p:nvSpPr>
        <p:spPr>
          <a:xfrm rot="16200000">
            <a:off x="5045695" y="3573290"/>
            <a:ext cx="1152000" cy="3060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bash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scripting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77" name="Rechthoek 176"/>
          <p:cNvSpPr/>
          <p:nvPr/>
        </p:nvSpPr>
        <p:spPr>
          <a:xfrm rot="16200000">
            <a:off x="5386946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bash</a:t>
            </a: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scripting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78" name="Rechthoek 177"/>
          <p:cNvSpPr/>
          <p:nvPr/>
        </p:nvSpPr>
        <p:spPr>
          <a:xfrm rot="16200000">
            <a:off x="5713516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bash</a:t>
            </a: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scripting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80" name="Rechthoek 179"/>
          <p:cNvSpPr/>
          <p:nvPr/>
        </p:nvSpPr>
        <p:spPr>
          <a:xfrm rot="16200000">
            <a:off x="6054767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bash</a:t>
            </a: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scripting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81" name="Rechthoek 180"/>
          <p:cNvSpPr/>
          <p:nvPr/>
        </p:nvSpPr>
        <p:spPr>
          <a:xfrm rot="16200000">
            <a:off x="6381337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bash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scripting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83" name="Rechthoek 182"/>
          <p:cNvSpPr/>
          <p:nvPr/>
        </p:nvSpPr>
        <p:spPr>
          <a:xfrm rot="16200000">
            <a:off x="6722588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84" name="Rechthoek 183"/>
          <p:cNvSpPr/>
          <p:nvPr/>
        </p:nvSpPr>
        <p:spPr>
          <a:xfrm rot="16200000">
            <a:off x="7049158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86" name="Rechthoek 185"/>
          <p:cNvSpPr/>
          <p:nvPr/>
        </p:nvSpPr>
        <p:spPr>
          <a:xfrm rot="16200000">
            <a:off x="7390410" y="3573289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87" name="Rechthoek 186"/>
          <p:cNvSpPr/>
          <p:nvPr/>
        </p:nvSpPr>
        <p:spPr>
          <a:xfrm rot="16200000">
            <a:off x="7716980" y="3573289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93" name="Rechthoek 192"/>
          <p:cNvSpPr/>
          <p:nvPr/>
        </p:nvSpPr>
        <p:spPr>
          <a:xfrm rot="16200000">
            <a:off x="48079" y="3573289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UNIX in (r)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evolutie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94" name="Rechthoek 193"/>
          <p:cNvSpPr/>
          <p:nvPr/>
        </p:nvSpPr>
        <p:spPr>
          <a:xfrm rot="16200000">
            <a:off x="6204704" y="5752149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bash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scripting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95" name="Rechthoek 194"/>
          <p:cNvSpPr/>
          <p:nvPr/>
        </p:nvSpPr>
        <p:spPr>
          <a:xfrm rot="16200000">
            <a:off x="6872525" y="5752149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bash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shell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scripting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96" name="Rechthoek 195"/>
          <p:cNvSpPr/>
          <p:nvPr/>
        </p:nvSpPr>
        <p:spPr>
          <a:xfrm rot="16200000">
            <a:off x="7540346" y="5752149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03" name="Rechthoek 202"/>
          <p:cNvSpPr/>
          <p:nvPr/>
        </p:nvSpPr>
        <p:spPr>
          <a:xfrm rot="16200000">
            <a:off x="4219497" y="5752149"/>
            <a:ext cx="1152000" cy="306000"/>
          </a:xfrm>
          <a:prstGeom prst="rect">
            <a:avLst/>
          </a:prstGeom>
          <a:solidFill>
            <a:srgbClr val="CFFF8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 smtClean="0">
                <a:solidFill>
                  <a:schemeClr val="tx1"/>
                </a:solidFill>
                <a:latin typeface="Calibri" pitchFamily="34" charset="0"/>
              </a:rPr>
              <a:t>github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04" name="Rechthoek 203"/>
          <p:cNvSpPr/>
          <p:nvPr/>
        </p:nvSpPr>
        <p:spPr>
          <a:xfrm rot="16200000">
            <a:off x="3383483" y="1394430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CH17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13" name="Rechthoek 112"/>
          <p:cNvSpPr/>
          <p:nvPr/>
        </p:nvSpPr>
        <p:spPr>
          <a:xfrm rot="16200000">
            <a:off x="1703966" y="3573290"/>
            <a:ext cx="1152000" cy="30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teksteditors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17" name="Rechthoek 116"/>
          <p:cNvSpPr/>
          <p:nvPr/>
        </p:nvSpPr>
        <p:spPr>
          <a:xfrm rot="16200000">
            <a:off x="4718368" y="3573290"/>
            <a:ext cx="1152000" cy="306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nl-NL" sz="1000" dirty="0" smtClean="0">
                <a:solidFill>
                  <a:schemeClr val="tx1"/>
                </a:solidFill>
                <a:latin typeface="Calibri" pitchFamily="34" charset="0"/>
              </a:rPr>
              <a:t>geen les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39" name="Rechthoek 138"/>
          <p:cNvSpPr/>
          <p:nvPr/>
        </p:nvSpPr>
        <p:spPr>
          <a:xfrm rot="16200000">
            <a:off x="4375269" y="1394430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CH8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2" name="Rechthoek 161"/>
          <p:cNvSpPr/>
          <p:nvPr/>
        </p:nvSpPr>
        <p:spPr>
          <a:xfrm rot="16200000">
            <a:off x="375623" y="1394430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CH2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4" name="Rechthoek 163"/>
          <p:cNvSpPr/>
          <p:nvPr/>
        </p:nvSpPr>
        <p:spPr>
          <a:xfrm rot="16200000">
            <a:off x="1038770" y="1394431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CH4, CH5, CH16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7" name="Rechthoek 166"/>
          <p:cNvSpPr/>
          <p:nvPr/>
        </p:nvSpPr>
        <p:spPr>
          <a:xfrm rot="16200000">
            <a:off x="5045695" y="1394432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CH8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70" name="Rechthoek 169"/>
          <p:cNvSpPr/>
          <p:nvPr/>
        </p:nvSpPr>
        <p:spPr>
          <a:xfrm rot="16200000">
            <a:off x="5716140" y="1394435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CH10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73" name="Rechthoek 172"/>
          <p:cNvSpPr/>
          <p:nvPr/>
        </p:nvSpPr>
        <p:spPr>
          <a:xfrm rot="16200000">
            <a:off x="6383961" y="1394434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CH10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1" name="Rechte verbindingslijn met pijl 60"/>
          <p:cNvCxnSpPr>
            <a:stCxn id="137" idx="1"/>
            <a:endCxn id="52" idx="3"/>
          </p:cNvCxnSpPr>
          <p:nvPr/>
        </p:nvCxnSpPr>
        <p:spPr>
          <a:xfrm>
            <a:off x="1956020" y="4302289"/>
            <a:ext cx="149937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met pijl 66"/>
          <p:cNvCxnSpPr>
            <a:stCxn id="140" idx="1"/>
            <a:endCxn id="53" idx="3"/>
          </p:cNvCxnSpPr>
          <p:nvPr/>
        </p:nvCxnSpPr>
        <p:spPr>
          <a:xfrm>
            <a:off x="2623841" y="4302290"/>
            <a:ext cx="149937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met pijl 92"/>
          <p:cNvCxnSpPr>
            <a:stCxn id="172" idx="1"/>
            <a:endCxn id="38" idx="3"/>
          </p:cNvCxnSpPr>
          <p:nvPr/>
        </p:nvCxnSpPr>
        <p:spPr>
          <a:xfrm>
            <a:off x="4951269" y="4302290"/>
            <a:ext cx="493793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/>
          <p:cNvCxnSpPr>
            <a:stCxn id="180" idx="1"/>
            <a:endCxn id="194" idx="3"/>
          </p:cNvCxnSpPr>
          <p:nvPr/>
        </p:nvCxnSpPr>
        <p:spPr>
          <a:xfrm>
            <a:off x="6630767" y="4302290"/>
            <a:ext cx="149937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met pijl 99"/>
          <p:cNvCxnSpPr>
            <a:stCxn id="181" idx="1"/>
            <a:endCxn id="195" idx="3"/>
          </p:cNvCxnSpPr>
          <p:nvPr/>
        </p:nvCxnSpPr>
        <p:spPr>
          <a:xfrm>
            <a:off x="6957337" y="4302290"/>
            <a:ext cx="491188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met pijl 102"/>
          <p:cNvCxnSpPr>
            <a:stCxn id="128" idx="1"/>
            <a:endCxn id="51" idx="3"/>
          </p:cNvCxnSpPr>
          <p:nvPr/>
        </p:nvCxnSpPr>
        <p:spPr>
          <a:xfrm>
            <a:off x="1288199" y="4302289"/>
            <a:ext cx="149937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105"/>
          <p:cNvCxnSpPr>
            <a:stCxn id="193" idx="1"/>
            <a:endCxn id="50" idx="3"/>
          </p:cNvCxnSpPr>
          <p:nvPr/>
        </p:nvCxnSpPr>
        <p:spPr>
          <a:xfrm>
            <a:off x="624079" y="4302289"/>
            <a:ext cx="146236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Rechte verbindingslijn met pijl 235"/>
          <p:cNvCxnSpPr>
            <a:stCxn id="141" idx="1"/>
            <a:endCxn id="54" idx="3"/>
          </p:cNvCxnSpPr>
          <p:nvPr/>
        </p:nvCxnSpPr>
        <p:spPr>
          <a:xfrm>
            <a:off x="2950411" y="4302290"/>
            <a:ext cx="491188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hte verbindingslijn met pijl 238"/>
          <p:cNvCxnSpPr>
            <a:stCxn id="145" idx="1"/>
            <a:endCxn id="54" idx="3"/>
          </p:cNvCxnSpPr>
          <p:nvPr/>
        </p:nvCxnSpPr>
        <p:spPr>
          <a:xfrm>
            <a:off x="3291662" y="4302290"/>
            <a:ext cx="149937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Rechte verbindingslijn met pijl 241"/>
          <p:cNvCxnSpPr>
            <a:stCxn id="171" idx="1"/>
            <a:endCxn id="203" idx="3"/>
          </p:cNvCxnSpPr>
          <p:nvPr/>
        </p:nvCxnSpPr>
        <p:spPr>
          <a:xfrm>
            <a:off x="4627304" y="4302290"/>
            <a:ext cx="168193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Rechte verbindingslijn met pijl 252"/>
          <p:cNvCxnSpPr>
            <a:stCxn id="175" idx="1"/>
            <a:endCxn id="39" idx="3"/>
          </p:cNvCxnSpPr>
          <p:nvPr/>
        </p:nvCxnSpPr>
        <p:spPr>
          <a:xfrm>
            <a:off x="5621695" y="4302290"/>
            <a:ext cx="491188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chte verbindingslijn met pijl 255"/>
          <p:cNvCxnSpPr>
            <a:stCxn id="177" idx="1"/>
            <a:endCxn id="39" idx="3"/>
          </p:cNvCxnSpPr>
          <p:nvPr/>
        </p:nvCxnSpPr>
        <p:spPr>
          <a:xfrm>
            <a:off x="5962946" y="4302290"/>
            <a:ext cx="149937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Rechte verbindingslijn met pijl 258"/>
          <p:cNvCxnSpPr>
            <a:stCxn id="178" idx="1"/>
            <a:endCxn id="194" idx="3"/>
          </p:cNvCxnSpPr>
          <p:nvPr/>
        </p:nvCxnSpPr>
        <p:spPr>
          <a:xfrm>
            <a:off x="6289516" y="4302290"/>
            <a:ext cx="491188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met pijl 117"/>
          <p:cNvCxnSpPr>
            <a:stCxn id="134" idx="1"/>
            <a:endCxn id="52" idx="3"/>
          </p:cNvCxnSpPr>
          <p:nvPr/>
        </p:nvCxnSpPr>
        <p:spPr>
          <a:xfrm>
            <a:off x="1614769" y="4302289"/>
            <a:ext cx="491188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113" idx="1"/>
            <a:endCxn id="53" idx="3"/>
          </p:cNvCxnSpPr>
          <p:nvPr/>
        </p:nvCxnSpPr>
        <p:spPr>
          <a:xfrm>
            <a:off x="2279966" y="4302290"/>
            <a:ext cx="493812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met pijl 119"/>
          <p:cNvCxnSpPr>
            <a:stCxn id="138" idx="1"/>
            <a:endCxn id="50" idx="3"/>
          </p:cNvCxnSpPr>
          <p:nvPr/>
        </p:nvCxnSpPr>
        <p:spPr>
          <a:xfrm flipH="1">
            <a:off x="770315" y="4302289"/>
            <a:ext cx="181309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met pijl 111"/>
          <p:cNvCxnSpPr>
            <a:stCxn id="91" idx="1"/>
            <a:endCxn id="128" idx="3"/>
          </p:cNvCxnSpPr>
          <p:nvPr/>
        </p:nvCxnSpPr>
        <p:spPr>
          <a:xfrm flipH="1">
            <a:off x="1288199" y="2123431"/>
            <a:ext cx="1" cy="102685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met pijl 115"/>
          <p:cNvCxnSpPr>
            <a:stCxn id="92" idx="1"/>
            <a:endCxn id="137" idx="3"/>
          </p:cNvCxnSpPr>
          <p:nvPr/>
        </p:nvCxnSpPr>
        <p:spPr>
          <a:xfrm>
            <a:off x="1956020" y="2123430"/>
            <a:ext cx="0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met pijl 120"/>
          <p:cNvCxnSpPr>
            <a:stCxn id="94" idx="1"/>
          </p:cNvCxnSpPr>
          <p:nvPr/>
        </p:nvCxnSpPr>
        <p:spPr>
          <a:xfrm>
            <a:off x="5965570" y="2123434"/>
            <a:ext cx="0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met pijl 123"/>
          <p:cNvCxnSpPr>
            <a:stCxn id="95" idx="1"/>
          </p:cNvCxnSpPr>
          <p:nvPr/>
        </p:nvCxnSpPr>
        <p:spPr>
          <a:xfrm>
            <a:off x="6633390" y="2123434"/>
            <a:ext cx="1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met pijl 114"/>
          <p:cNvCxnSpPr>
            <a:stCxn id="204" idx="1"/>
            <a:endCxn id="168" idx="3"/>
          </p:cNvCxnSpPr>
          <p:nvPr/>
        </p:nvCxnSpPr>
        <p:spPr>
          <a:xfrm>
            <a:off x="3959483" y="2123430"/>
            <a:ext cx="0" cy="102686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met pijl 113"/>
          <p:cNvCxnSpPr>
            <a:stCxn id="90" idx="1"/>
            <a:endCxn id="193" idx="3"/>
          </p:cNvCxnSpPr>
          <p:nvPr/>
        </p:nvCxnSpPr>
        <p:spPr>
          <a:xfrm>
            <a:off x="624079" y="2123431"/>
            <a:ext cx="0" cy="102685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Rechte verbindingslijn met pijl 141"/>
          <p:cNvCxnSpPr>
            <a:stCxn id="139" idx="1"/>
            <a:endCxn id="172" idx="3"/>
          </p:cNvCxnSpPr>
          <p:nvPr/>
        </p:nvCxnSpPr>
        <p:spPr>
          <a:xfrm>
            <a:off x="4951269" y="2123430"/>
            <a:ext cx="0" cy="102686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met pijl 162"/>
          <p:cNvCxnSpPr>
            <a:stCxn id="162" idx="1"/>
            <a:endCxn id="138" idx="3"/>
          </p:cNvCxnSpPr>
          <p:nvPr/>
        </p:nvCxnSpPr>
        <p:spPr>
          <a:xfrm>
            <a:off x="951623" y="2123430"/>
            <a:ext cx="1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Rechte verbindingslijn met pijl 187"/>
          <p:cNvCxnSpPr>
            <a:stCxn id="164" idx="1"/>
            <a:endCxn id="134" idx="3"/>
          </p:cNvCxnSpPr>
          <p:nvPr/>
        </p:nvCxnSpPr>
        <p:spPr>
          <a:xfrm flipH="1">
            <a:off x="1614769" y="2123431"/>
            <a:ext cx="1" cy="102685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Rechte verbindingslijn met pijl 188"/>
          <p:cNvCxnSpPr>
            <a:stCxn id="167" idx="1"/>
          </p:cNvCxnSpPr>
          <p:nvPr/>
        </p:nvCxnSpPr>
        <p:spPr>
          <a:xfrm>
            <a:off x="5621695" y="2123432"/>
            <a:ext cx="0" cy="102686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Rechte verbindingslijn met pijl 189"/>
          <p:cNvCxnSpPr>
            <a:stCxn id="170" idx="1"/>
          </p:cNvCxnSpPr>
          <p:nvPr/>
        </p:nvCxnSpPr>
        <p:spPr>
          <a:xfrm>
            <a:off x="6292140" y="2123435"/>
            <a:ext cx="0" cy="102685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Rechte verbindingslijn met pijl 190"/>
          <p:cNvCxnSpPr>
            <a:stCxn id="173" idx="1"/>
          </p:cNvCxnSpPr>
          <p:nvPr/>
        </p:nvCxnSpPr>
        <p:spPr>
          <a:xfrm>
            <a:off x="6959961" y="2123434"/>
            <a:ext cx="0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Rechte verbindingslijn met pijl 197"/>
          <p:cNvCxnSpPr>
            <a:stCxn id="169" idx="1"/>
            <a:endCxn id="203" idx="3"/>
          </p:cNvCxnSpPr>
          <p:nvPr/>
        </p:nvCxnSpPr>
        <p:spPr>
          <a:xfrm>
            <a:off x="4286053" y="4302289"/>
            <a:ext cx="509444" cy="102686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hthoek 207"/>
          <p:cNvSpPr/>
          <p:nvPr/>
        </p:nvSpPr>
        <p:spPr>
          <a:xfrm rot="16200000">
            <a:off x="2047841" y="1394437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CH6, APX A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09" name="Rechthoek 208"/>
          <p:cNvSpPr/>
          <p:nvPr/>
        </p:nvSpPr>
        <p:spPr>
          <a:xfrm rot="16200000">
            <a:off x="2715661" y="1394437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CH5, CH8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10" name="Rechthoek 209"/>
          <p:cNvSpPr/>
          <p:nvPr/>
        </p:nvSpPr>
        <p:spPr>
          <a:xfrm rot="16200000">
            <a:off x="1703966" y="1394435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CH6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11" name="Rechthoek 210"/>
          <p:cNvSpPr/>
          <p:nvPr/>
        </p:nvSpPr>
        <p:spPr>
          <a:xfrm rot="16200000">
            <a:off x="2374411" y="1394438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CH15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12" name="Rechthoek 211"/>
          <p:cNvSpPr/>
          <p:nvPr/>
        </p:nvSpPr>
        <p:spPr>
          <a:xfrm rot="16200000">
            <a:off x="3042232" y="1394437"/>
            <a:ext cx="1152000" cy="3060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fr-BE" sz="1000" dirty="0" err="1">
                <a:solidFill>
                  <a:schemeClr val="tx1"/>
                </a:solidFill>
                <a:latin typeface="Calibri" pitchFamily="34" charset="0"/>
              </a:rPr>
              <a:t>handboek</a:t>
            </a:r>
            <a:r>
              <a:rPr lang="fr-BE" sz="1000" dirty="0">
                <a:solidFill>
                  <a:schemeClr val="tx1"/>
                </a:solidFill>
                <a:latin typeface="Calibri" pitchFamily="34" charset="0"/>
              </a:rPr>
              <a:t> Linux</a:t>
            </a:r>
            <a:br>
              <a:rPr lang="fr-BE" sz="1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fr-BE" sz="1000" dirty="0" smtClean="0">
                <a:solidFill>
                  <a:schemeClr val="tx1"/>
                </a:solidFill>
                <a:latin typeface="Calibri" pitchFamily="34" charset="0"/>
              </a:rPr>
              <a:t>CH17</a:t>
            </a:r>
            <a:endParaRPr lang="nl-NL" sz="1000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213" name="Rechte verbindingslijn met pijl 212"/>
          <p:cNvCxnSpPr>
            <a:stCxn id="208" idx="1"/>
          </p:cNvCxnSpPr>
          <p:nvPr/>
        </p:nvCxnSpPr>
        <p:spPr>
          <a:xfrm>
            <a:off x="2623841" y="2123437"/>
            <a:ext cx="0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Rechte verbindingslijn met pijl 213"/>
          <p:cNvCxnSpPr>
            <a:stCxn id="209" idx="1"/>
          </p:cNvCxnSpPr>
          <p:nvPr/>
        </p:nvCxnSpPr>
        <p:spPr>
          <a:xfrm>
            <a:off x="3291661" y="2123437"/>
            <a:ext cx="1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Rechte verbindingslijn met pijl 214"/>
          <p:cNvCxnSpPr>
            <a:stCxn id="210" idx="1"/>
          </p:cNvCxnSpPr>
          <p:nvPr/>
        </p:nvCxnSpPr>
        <p:spPr>
          <a:xfrm>
            <a:off x="2279966" y="2123435"/>
            <a:ext cx="0" cy="102686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Rechte verbindingslijn met pijl 215"/>
          <p:cNvCxnSpPr>
            <a:stCxn id="211" idx="1"/>
          </p:cNvCxnSpPr>
          <p:nvPr/>
        </p:nvCxnSpPr>
        <p:spPr>
          <a:xfrm>
            <a:off x="2950411" y="2123438"/>
            <a:ext cx="0" cy="1026857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Rechte verbindingslijn met pijl 216"/>
          <p:cNvCxnSpPr>
            <a:stCxn id="212" idx="1"/>
          </p:cNvCxnSpPr>
          <p:nvPr/>
        </p:nvCxnSpPr>
        <p:spPr>
          <a:xfrm>
            <a:off x="3618232" y="2123437"/>
            <a:ext cx="0" cy="1026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8996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10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600"/>
                            </p:stCondLst>
                            <p:childTnLst>
                              <p:par>
                                <p:cTn id="2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7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8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80" dur="indefinite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1" dur="indefinite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83" dur="indefinit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4" dur="indefinite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86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7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89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0" dur="indefinite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92" dur="indefinit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3" dur="indefinite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95" dur="indefinite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6" dur="indefinite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98" dur="indefinite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9" dur="indefinite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1" dur="indefinite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2" dur="indefinite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4" dur="indefinite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5" dur="indefinite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7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8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10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1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13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4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1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7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19" dur="indefinite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0" dur="indefinite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22" dur="indefinite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3" dur="indefinite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25" dur="indefinite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6" dur="indefinite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28" dur="indefinite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9" dur="indefinite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1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2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4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5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7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8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40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1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43" dur="indefinit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4" dur="indefinite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46" dur="indefinite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7" dur="indefinite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49" dur="indefinite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0" dur="indefinite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52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3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55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6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58" dur="indefinite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9" dur="indefinite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1" dur="indefinit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2" dur="indefinite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4" dur="indefinite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5" dur="indefinite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7" dur="indefinite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8" dur="indefinite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70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1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73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4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76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7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79" dur="indefinite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0" dur="indefinite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82" dur="indefinite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3" dur="indefinite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85" dur="indefinite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6" dur="indefinite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88" dur="indefinite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9" dur="indefinite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1" dur="indefinite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2" dur="indefinite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6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7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9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0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02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3" dur="indefinite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05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6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08" dur="indefinit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9" dur="indefinite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11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2" dur="indefinite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14" dur="indefinit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5" dur="indefinite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17" dur="indefinit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8" dur="indefinite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0" dur="indefinit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1" dur="indefinite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3" dur="indefinite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4" dur="indefinite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6" dur="indefinit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7" dur="indefinite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9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0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32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3" dur="indefinite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35" dur="indefinit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6" dur="indefinite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38" dur="indefinite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9" dur="indefinite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41" dur="indefinite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2" dur="indefinite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44" dur="indefinite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5" dur="indefinite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47" dur="indefinite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8" dur="indefinite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50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1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53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4" dur="indefinite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56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7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5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62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3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65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6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6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71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2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7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5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7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8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8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1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83" dur="indefinite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4" dur="indefinite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86" dur="indefinite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7" dur="indefinite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89" dur="indefinite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0" dur="indefinite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92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3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95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6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9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01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2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04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5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07" dur="indefinite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8" dur="indefinite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10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1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13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4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16" dur="indefinite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7" dur="indefinite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19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0" dur="indefinite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22" dur="indefinit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3" dur="indefinite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25" dur="indefinite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6" dur="indefinite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28" dur="indefinite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9" dur="indefinite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31" dur="indefinite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2" dur="indefinite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34" dur="indefinite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5" dur="indefinite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37" dur="indefinite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8" dur="indefinite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40" dur="indefinite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1" dur="indefinite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43" dur="indefinite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4" dur="indefinite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46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7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49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0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52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3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55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6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58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9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61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2" dur="indefinite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64" dur="indefinite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5" dur="indefinite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67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8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70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1" dur="indefinite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73" dur="indefinit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4" dur="indefinite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76" dur="indefinite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7" dur="indefinite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79" dur="indefinite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0" dur="indefinite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82" dur="indefinite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3" dur="indefinite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85" dur="indefinite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6" dur="indefinite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88" dur="indefinit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9" dur="indefinite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91" dur="indefinit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2" dur="indefinite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94" dur="indefinite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5" dur="indefinite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97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8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00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1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03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4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06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7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09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0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1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3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15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6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18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9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21" dur="indefinite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2" dur="indefinite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24" dur="indefinite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5" dur="indefinite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27" dur="indefinite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8" dur="indefinite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30" dur="indefinite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1" dur="indefinite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33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4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36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7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39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0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4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5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7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8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0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1" dur="indefinite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3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4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6" dur="indefinit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7" dur="indefinite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9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0" dur="indefinite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2" dur="indefinit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3" dur="indefinite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5" dur="indefinit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6" dur="indefinite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8" dur="indefinit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9" dur="indefinite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1" dur="indefinit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2" dur="indefinite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4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5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7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8" dur="indefinite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0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1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3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4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6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7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9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0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2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3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1" dur="indefinite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2" dur="indefinite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4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5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7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8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0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1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3" dur="indefinite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4" dur="indefinite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6" dur="indefinite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7" dur="indefinite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9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0" dur="indefinite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2" dur="indefinite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3" dur="indefinite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5" dur="indefinite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6" dur="indefinite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8" dur="indefinite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9" dur="indefinite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1" dur="indefinite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2" dur="indefinite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4" dur="indefinite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5" dur="indefinite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7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8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0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1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3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4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6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7" dur="indefinite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9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0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2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3" dur="indefinite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5" dur="indefinite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6" dur="indefinite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8" dur="indefinite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9" dur="indefinite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1" dur="indefinit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2" dur="indefinite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4" dur="indefinite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5" dur="indefinite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7" dur="indefinite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8" dur="indefinite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0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1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3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4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6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7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9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0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2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3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5" dur="indefinite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6" dur="indefinite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8" dur="indefinite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9" dur="indefinite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1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2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4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5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7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8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0" dur="indefinite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1" dur="indefinite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3" grpId="0" animBg="1"/>
      <p:bldP spid="43" grpId="1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4" grpId="0" animBg="1"/>
      <p:bldP spid="94" grpId="1" animBg="1"/>
      <p:bldP spid="94" grpId="2" animBg="1"/>
      <p:bldP spid="95" grpId="0" animBg="1"/>
      <p:bldP spid="95" grpId="1" animBg="1"/>
      <p:bldP spid="95" grpId="2" animBg="1"/>
      <p:bldP spid="128" grpId="0" animBg="1"/>
      <p:bldP spid="128" grpId="1" animBg="1"/>
      <p:bldP spid="128" grpId="2" animBg="1"/>
      <p:bldP spid="134" grpId="0" animBg="1"/>
      <p:bldP spid="134" grpId="1" animBg="1"/>
      <p:bldP spid="134" grpId="2" animBg="1"/>
      <p:bldP spid="137" grpId="0" animBg="1"/>
      <p:bldP spid="137" grpId="1" animBg="1"/>
      <p:bldP spid="137" grpId="2" animBg="1"/>
      <p:bldP spid="138" grpId="0" animBg="1"/>
      <p:bldP spid="138" grpId="1" animBg="1"/>
      <p:bldP spid="138" grpId="2" animBg="1"/>
      <p:bldP spid="140" grpId="0" animBg="1"/>
      <p:bldP spid="140" grpId="1" animBg="1"/>
      <p:bldP spid="140" grpId="2" animBg="1"/>
      <p:bldP spid="141" grpId="0" animBg="1"/>
      <p:bldP spid="141" grpId="1" animBg="1"/>
      <p:bldP spid="141" grpId="2" animBg="1"/>
      <p:bldP spid="145" grpId="0" animBg="1"/>
      <p:bldP spid="145" grpId="1" animBg="1"/>
      <p:bldP spid="145" grpId="2" animBg="1"/>
      <p:bldP spid="165" grpId="0" animBg="1"/>
      <p:bldP spid="165" grpId="1" animBg="1"/>
      <p:bldP spid="165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  <p:bldP spid="175" grpId="0" animBg="1"/>
      <p:bldP spid="175" grpId="1" animBg="1"/>
      <p:bldP spid="175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80" grpId="0" animBg="1"/>
      <p:bldP spid="180" grpId="1" animBg="1"/>
      <p:bldP spid="180" grpId="2" animBg="1"/>
      <p:bldP spid="181" grpId="0" animBg="1"/>
      <p:bldP spid="181" grpId="1" animBg="1"/>
      <p:bldP spid="181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6" grpId="0" animBg="1"/>
      <p:bldP spid="186" grpId="1" animBg="1"/>
      <p:bldP spid="186" grpId="2" animBg="1"/>
      <p:bldP spid="187" grpId="0" animBg="1"/>
      <p:bldP spid="187" grpId="1" animBg="1"/>
      <p:bldP spid="187" grpId="2" animBg="1"/>
      <p:bldP spid="193" grpId="0" animBg="1"/>
      <p:bldP spid="193" grpId="1" animBg="1"/>
      <p:bldP spid="193" grpId="2" animBg="1"/>
      <p:bldP spid="194" grpId="0" animBg="1"/>
      <p:bldP spid="194" grpId="1" animBg="1"/>
      <p:bldP spid="194" grpId="2" animBg="1"/>
      <p:bldP spid="195" grpId="0" animBg="1"/>
      <p:bldP spid="195" grpId="1" animBg="1"/>
      <p:bldP spid="195" grpId="2" animBg="1"/>
      <p:bldP spid="196" grpId="0" animBg="1"/>
      <p:bldP spid="196" grpId="1" animBg="1"/>
      <p:bldP spid="196" grpId="2" animBg="1"/>
      <p:bldP spid="203" grpId="0" animBg="1"/>
      <p:bldP spid="203" grpId="1" animBg="1"/>
      <p:bldP spid="203" grpId="2" animBg="1"/>
      <p:bldP spid="204" grpId="0" animBg="1"/>
      <p:bldP spid="204" grpId="1" animBg="1"/>
      <p:bldP spid="204" grpId="2" animBg="1"/>
      <p:bldP spid="113" grpId="0" animBg="1"/>
      <p:bldP spid="113" grpId="1" animBg="1"/>
      <p:bldP spid="113" grpId="2" animBg="1"/>
      <p:bldP spid="117" grpId="0" animBg="1"/>
      <p:bldP spid="117" grpId="1" animBg="1"/>
      <p:bldP spid="117" grpId="2" animBg="1"/>
      <p:bldP spid="139" grpId="0" animBg="1"/>
      <p:bldP spid="139" grpId="1" animBg="1"/>
      <p:bldP spid="139" grpId="2" animBg="1"/>
      <p:bldP spid="162" grpId="0" animBg="1"/>
      <p:bldP spid="162" grpId="1" animBg="1"/>
      <p:bldP spid="162" grpId="2" animBg="1"/>
      <p:bldP spid="164" grpId="0" animBg="1"/>
      <p:bldP spid="164" grpId="1" animBg="1"/>
      <p:bldP spid="164" grpId="2" animBg="1"/>
      <p:bldP spid="167" grpId="0" animBg="1"/>
      <p:bldP spid="167" grpId="1" animBg="1"/>
      <p:bldP spid="167" grpId="2" animBg="1"/>
      <p:bldP spid="170" grpId="0" animBg="1"/>
      <p:bldP spid="170" grpId="1" animBg="1"/>
      <p:bldP spid="170" grpId="2" animBg="1"/>
      <p:bldP spid="173" grpId="0" animBg="1"/>
      <p:bldP spid="173" grpId="1" animBg="1"/>
      <p:bldP spid="173" grpId="2" animBg="1"/>
      <p:bldP spid="208" grpId="0" animBg="1"/>
      <p:bldP spid="208" grpId="1" animBg="1"/>
      <p:bldP spid="208" grpId="2" animBg="1"/>
      <p:bldP spid="209" grpId="0" animBg="1"/>
      <p:bldP spid="209" grpId="1" animBg="1"/>
      <p:bldP spid="209" grpId="2" animBg="1"/>
      <p:bldP spid="210" grpId="0" animBg="1"/>
      <p:bldP spid="210" grpId="1" animBg="1"/>
      <p:bldP spid="210" grpId="2" animBg="1"/>
      <p:bldP spid="211" grpId="0" animBg="1"/>
      <p:bldP spid="211" grpId="1" animBg="1"/>
      <p:bldP spid="211" grpId="2" animBg="1"/>
      <p:bldP spid="212" grpId="0" animBg="1"/>
      <p:bldP spid="212" grpId="1" animBg="1"/>
      <p:bldP spid="212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There's</a:t>
            </a:r>
            <a:r>
              <a:rPr lang="fr-BE" dirty="0">
                <a:latin typeface="Calibri" pitchFamily="34" charset="0"/>
              </a:rPr>
              <a:t> a UNIX for </a:t>
            </a:r>
            <a:r>
              <a:rPr lang="fr-BE" dirty="0" err="1">
                <a:latin typeface="Calibri" pitchFamily="34" charset="0"/>
              </a:rPr>
              <a:t>everyone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1042988" y="1530350"/>
            <a:ext cx="6121300" cy="218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oorzaken van verschillende </a:t>
            </a:r>
            <a:r>
              <a:rPr lang="nl-BE" dirty="0" err="1">
                <a:latin typeface="Calibri" pitchFamily="34" charset="0"/>
              </a:rPr>
              <a:t>UNIX-varianten</a:t>
            </a:r>
            <a:r>
              <a:rPr lang="nl-BE" sz="800" dirty="0">
                <a:latin typeface="Calibri" pitchFamily="34" charset="0"/>
              </a:rPr>
              <a:t/>
            </a:r>
            <a:br>
              <a:rPr lang="nl-BE" sz="800" dirty="0">
                <a:latin typeface="Calibri" pitchFamily="34" charset="0"/>
              </a:rPr>
            </a:br>
            <a:endParaRPr lang="nl-BE" sz="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  <a:sym typeface="Symbol" pitchFamily="18" charset="2"/>
              </a:rPr>
              <a:t>historische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  <a:sym typeface="Symbol" pitchFamily="18" charset="2"/>
              </a:rPr>
              <a:t>specialistische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  <a:sym typeface="Symbol" pitchFamily="18" charset="2"/>
              </a:rPr>
              <a:t>commerciële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nl-BE" sz="2000" dirty="0">
                <a:latin typeface="Calibri" pitchFamily="34" charset="0"/>
                <a:sym typeface="Symbol" pitchFamily="18" charset="2"/>
              </a:rPr>
              <a:t>idealistische</a:t>
            </a:r>
          </a:p>
        </p:txBody>
      </p:sp>
      <p:pic>
        <p:nvPicPr>
          <p:cNvPr id="519173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102821"/>
            <a:ext cx="3485654" cy="45662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softEdge rad="6350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9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9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9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9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Linux </a:t>
            </a:r>
            <a:r>
              <a:rPr lang="fr-BE" dirty="0" err="1">
                <a:latin typeface="Calibri" pitchFamily="34" charset="0"/>
              </a:rPr>
              <a:t>distributies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46083" name="Rectangle 5"/>
          <p:cNvSpPr>
            <a:spLocks noChangeArrowheads="1"/>
          </p:cNvSpPr>
          <p:nvPr/>
        </p:nvSpPr>
        <p:spPr bwMode="auto">
          <a:xfrm>
            <a:off x="1042988" y="1530350"/>
            <a:ext cx="7561262" cy="312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 err="1">
                <a:latin typeface="Calibri" pitchFamily="34" charset="0"/>
              </a:rPr>
              <a:t>Fedora</a:t>
            </a:r>
            <a:r>
              <a:rPr lang="nl-BE" dirty="0">
                <a:latin typeface="Calibri" pitchFamily="34" charset="0"/>
              </a:rPr>
              <a:t> Core</a:t>
            </a:r>
          </a:p>
          <a:p>
            <a:pPr marL="342900" indent="-342900"/>
            <a:r>
              <a:rPr lang="nl-BE" dirty="0" err="1">
                <a:latin typeface="Calibri" pitchFamily="34" charset="0"/>
              </a:rPr>
              <a:t>Mandriva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 err="1">
                <a:latin typeface="Calibri" pitchFamily="34" charset="0"/>
              </a:rPr>
              <a:t>SuSE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 err="1">
                <a:latin typeface="Calibri" pitchFamily="34" charset="0"/>
              </a:rPr>
              <a:t>Slackware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>
                <a:latin typeface="Calibri" pitchFamily="34" charset="0"/>
              </a:rPr>
              <a:t>GNU/</a:t>
            </a:r>
            <a:r>
              <a:rPr lang="nl-BE" dirty="0" err="1">
                <a:latin typeface="Calibri" pitchFamily="34" charset="0"/>
              </a:rPr>
              <a:t>Debian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 err="1">
                <a:latin typeface="Calibri" pitchFamily="34" charset="0"/>
              </a:rPr>
              <a:t>Ubuntu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 err="1">
                <a:latin typeface="Calibri" pitchFamily="34" charset="0"/>
              </a:rPr>
              <a:t>Gentoo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 err="1">
                <a:latin typeface="Calibri" pitchFamily="34" charset="0"/>
              </a:rPr>
              <a:t>Knoppix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 err="1">
                <a:latin typeface="Calibri" pitchFamily="34" charset="0"/>
              </a:rPr>
              <a:t>Gnoppix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 err="1">
                <a:latin typeface="Calibri" pitchFamily="34" charset="0"/>
              </a:rPr>
              <a:t>DistroWatch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 err="1">
                <a:latin typeface="Calibri" pitchFamily="34" charset="0"/>
              </a:rPr>
              <a:t>Linux-from-scratch</a:t>
            </a:r>
            <a:r>
              <a:rPr lang="nl-BE" dirty="0">
                <a:latin typeface="Calibri" pitchFamily="34" charset="0"/>
              </a:rPr>
              <a:t> (bouw je eigen distributie)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…</a:t>
            </a:r>
            <a:endParaRPr lang="nl-BE" dirty="0">
              <a:solidFill>
                <a:srgbClr val="D1DCBC"/>
              </a:solidFill>
              <a:latin typeface="Calibri" pitchFamily="34" charset="0"/>
            </a:endParaRPr>
          </a:p>
        </p:txBody>
      </p:sp>
      <p:pic>
        <p:nvPicPr>
          <p:cNvPr id="46084" name="Picture 6" descr="a-earthg1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1617663"/>
            <a:ext cx="420687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7" descr="a-earthg1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2049463"/>
            <a:ext cx="420687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8" descr="a-earthg1">
            <a:hlinkClick r:id="rId5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2497138"/>
            <a:ext cx="420687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10" descr="a-earthg1">
            <a:hlinkClick r:id="rId6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2936875"/>
            <a:ext cx="42068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Picture 11" descr="a-earthg1">
            <a:hlinkClick r:id="rId7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3368675"/>
            <a:ext cx="42068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12" descr="a-earthg1">
            <a:hlinkClick r:id="rId8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3808413"/>
            <a:ext cx="420687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0" name="Picture 14" descr="a-earthg1">
            <a:hlinkClick r:id="rId9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4246563"/>
            <a:ext cx="420687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1" name="Picture 15" descr="a-earthg1">
            <a:hlinkClick r:id="rId10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4689475"/>
            <a:ext cx="42068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2" name="Picture 17" descr="a-earthg1">
            <a:hlinkClick r:id="rId11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5124450"/>
            <a:ext cx="42068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3" name="Picture 18" descr="a-earthg1">
            <a:hlinkClick r:id="rId12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5562600"/>
            <a:ext cx="42068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4" name="Picture 19" descr="a-earthg1">
            <a:hlinkClick r:id="rId13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3563" y="6011863"/>
            <a:ext cx="420687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>
                <a:latin typeface="Calibri" pitchFamily="34" charset="0"/>
              </a:rPr>
              <a:t>Linux distributies</a:t>
            </a:r>
            <a:endParaRPr lang="nl-NL">
              <a:latin typeface="Calibri" pitchFamily="34" charset="0"/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984912" y="6538913"/>
            <a:ext cx="2841205" cy="2791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BE" sz="1200" dirty="0" err="1">
                <a:latin typeface="Calibri" pitchFamily="34" charset="0"/>
              </a:rPr>
              <a:t>bron</a:t>
            </a:r>
            <a:r>
              <a:rPr lang="fr-BE" sz="1200" dirty="0">
                <a:latin typeface="Calibri" pitchFamily="34" charset="0"/>
              </a:rPr>
              <a:t>: </a:t>
            </a:r>
            <a:r>
              <a:rPr lang="nl-NL" sz="1200" dirty="0">
                <a:latin typeface="Calibri" pitchFamily="34" charset="0"/>
                <a:hlinkClick r:id="rId3"/>
              </a:rPr>
              <a:t>Distrowatch.com</a:t>
            </a:r>
            <a:r>
              <a:rPr lang="nl-NL" sz="1200" dirty="0">
                <a:latin typeface="Calibri" pitchFamily="34" charset="0"/>
              </a:rPr>
              <a:t> (september </a:t>
            </a:r>
            <a:r>
              <a:rPr lang="nl-NL" sz="1200" dirty="0" smtClean="0">
                <a:latin typeface="Calibri" pitchFamily="34" charset="0"/>
              </a:rPr>
              <a:t>2012)</a:t>
            </a:r>
            <a:endParaRPr lang="nl-NL" sz="1200" dirty="0">
              <a:latin typeface="Calibri" pitchFamily="34" charset="0"/>
            </a:endParaRP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7" t="2778" r="2720" b="2778"/>
          <a:stretch>
            <a:fillRect/>
          </a:stretch>
        </p:blipFill>
        <p:spPr bwMode="auto">
          <a:xfrm>
            <a:off x="1035136" y="1268760"/>
            <a:ext cx="7857344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interfaces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526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412875"/>
            <a:ext cx="5832475" cy="2835275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26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9500" y="3403600"/>
            <a:ext cx="6399213" cy="3121025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interfaces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1268413"/>
            <a:ext cx="6624638" cy="5299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28390" name="Text Box 6"/>
          <p:cNvSpPr txBox="1">
            <a:spLocks noChangeArrowheads="1"/>
          </p:cNvSpPr>
          <p:nvPr/>
        </p:nvSpPr>
        <p:spPr bwMode="auto">
          <a:xfrm>
            <a:off x="4371975" y="5853113"/>
            <a:ext cx="4537075" cy="952500"/>
          </a:xfrm>
          <a:prstGeom prst="rect">
            <a:avLst/>
          </a:prstGeom>
          <a:solidFill>
            <a:srgbClr val="FFFF99">
              <a:alpha val="94901"/>
            </a:srgbClr>
          </a:solidFill>
          <a:ln w="9525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None/>
            </a:pPr>
            <a:r>
              <a:rPr lang="en-US" sz="1400" dirty="0">
                <a:latin typeface="Calibri" pitchFamily="34" charset="0"/>
              </a:rPr>
              <a:t>De Common Desktop Environment (CDE), </a:t>
            </a:r>
            <a:r>
              <a:rPr lang="en-US" sz="1400" dirty="0" err="1">
                <a:latin typeface="Calibri" pitchFamily="34" charset="0"/>
              </a:rPr>
              <a:t>een</a:t>
            </a:r>
            <a:r>
              <a:rPr lang="en-US" sz="1400" dirty="0">
                <a:latin typeface="Calibri" pitchFamily="34" charset="0"/>
              </a:rPr>
              <a:t> </a:t>
            </a:r>
            <a:r>
              <a:rPr lang="en-US" sz="1400" dirty="0" err="1">
                <a:latin typeface="Calibri" pitchFamily="34" charset="0"/>
              </a:rPr>
              <a:t>grafische</a:t>
            </a:r>
            <a:r>
              <a:rPr lang="en-US" sz="1400" dirty="0">
                <a:latin typeface="Calibri" pitchFamily="34" charset="0"/>
              </a:rPr>
              <a:t> UNIX desktop die in de </a:t>
            </a:r>
            <a:r>
              <a:rPr lang="en-US" sz="1400" dirty="0" err="1">
                <a:latin typeface="Calibri" pitchFamily="34" charset="0"/>
              </a:rPr>
              <a:t>jaren</a:t>
            </a:r>
            <a:r>
              <a:rPr lang="en-US" sz="1400" dirty="0">
                <a:latin typeface="Calibri" pitchFamily="34" charset="0"/>
              </a:rPr>
              <a:t> '90 </a:t>
            </a:r>
            <a:r>
              <a:rPr lang="en-US" sz="1400" dirty="0" err="1">
                <a:latin typeface="Calibri" pitchFamily="34" charset="0"/>
              </a:rPr>
              <a:t>werd</a:t>
            </a:r>
            <a:r>
              <a:rPr lang="en-US" sz="1400" dirty="0">
                <a:latin typeface="Calibri" pitchFamily="34" charset="0"/>
              </a:rPr>
              <a:t> </a:t>
            </a:r>
            <a:r>
              <a:rPr lang="en-US" sz="1400" dirty="0" err="1">
                <a:latin typeface="Calibri" pitchFamily="34" charset="0"/>
              </a:rPr>
              <a:t>ontwikkeld</a:t>
            </a:r>
            <a:r>
              <a:rPr lang="en-US" sz="1400" dirty="0">
                <a:latin typeface="Calibri" pitchFamily="34" charset="0"/>
              </a:rPr>
              <a:t> door </a:t>
            </a:r>
            <a:r>
              <a:rPr lang="en-US" sz="1400" dirty="0" err="1">
                <a:latin typeface="Calibri" pitchFamily="34" charset="0"/>
              </a:rPr>
              <a:t>een</a:t>
            </a:r>
            <a:r>
              <a:rPr lang="en-US" sz="1400" dirty="0">
                <a:latin typeface="Calibri" pitchFamily="34" charset="0"/>
              </a:rPr>
              <a:t> consortium van HP, IBM, en Sun, </a:t>
            </a:r>
            <a:r>
              <a:rPr lang="en-US" sz="1400" dirty="0" err="1">
                <a:latin typeface="Calibri" pitchFamily="34" charset="0"/>
              </a:rPr>
              <a:t>als</a:t>
            </a:r>
            <a:r>
              <a:rPr lang="en-US" sz="1400" dirty="0">
                <a:latin typeface="Calibri" pitchFamily="34" charset="0"/>
              </a:rPr>
              <a:t> </a:t>
            </a:r>
            <a:r>
              <a:rPr lang="en-US" sz="1400" dirty="0" err="1">
                <a:latin typeface="Calibri" pitchFamily="34" charset="0"/>
              </a:rPr>
              <a:t>onderdeel</a:t>
            </a:r>
            <a:r>
              <a:rPr lang="en-US" sz="1400" dirty="0">
                <a:latin typeface="Calibri" pitchFamily="34" charset="0"/>
              </a:rPr>
              <a:t> van het COSE </a:t>
            </a:r>
            <a:r>
              <a:rPr lang="en-US" sz="1400" dirty="0" err="1">
                <a:latin typeface="Calibri" pitchFamily="34" charset="0"/>
              </a:rPr>
              <a:t>initiatief</a:t>
            </a:r>
            <a:endParaRPr lang="nl-NL" sz="1400" dirty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39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interfaces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4915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150" y="1412875"/>
            <a:ext cx="6697663" cy="535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30439" name="Text Box 7"/>
          <p:cNvSpPr txBox="1">
            <a:spLocks noChangeArrowheads="1"/>
          </p:cNvSpPr>
          <p:nvPr/>
        </p:nvSpPr>
        <p:spPr bwMode="auto">
          <a:xfrm>
            <a:off x="611188" y="3194050"/>
            <a:ext cx="3097212" cy="739775"/>
          </a:xfrm>
          <a:prstGeom prst="rect">
            <a:avLst/>
          </a:prstGeom>
          <a:solidFill>
            <a:srgbClr val="FFFF99">
              <a:alpha val="94901"/>
            </a:srgbClr>
          </a:solidFill>
          <a:ln w="9525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None/>
            </a:pPr>
            <a:r>
              <a:rPr lang="nl-NL" sz="1400" dirty="0">
                <a:latin typeface="Calibri" pitchFamily="34" charset="0"/>
              </a:rPr>
              <a:t>Een moderne grafische UNIX interface die gebruik maakt van de K Desktop Environment (KDE).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3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>
                <a:latin typeface="Calibri" pitchFamily="34" charset="0"/>
              </a:rPr>
              <a:t>UNIX interfaces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7625" y="1341438"/>
            <a:ext cx="6926263" cy="5194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43750" name="Text Box 6"/>
          <p:cNvSpPr txBox="1">
            <a:spLocks noChangeArrowheads="1"/>
          </p:cNvSpPr>
          <p:nvPr/>
        </p:nvSpPr>
        <p:spPr bwMode="auto">
          <a:xfrm>
            <a:off x="5076825" y="4495800"/>
            <a:ext cx="3816350" cy="1165225"/>
          </a:xfrm>
          <a:prstGeom prst="rect">
            <a:avLst/>
          </a:prstGeom>
          <a:solidFill>
            <a:srgbClr val="FFFF99">
              <a:alpha val="94901"/>
            </a:srgbClr>
          </a:solidFill>
          <a:ln w="9525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None/>
            </a:pPr>
            <a:r>
              <a:rPr lang="nl-NL" sz="1400" dirty="0">
                <a:latin typeface="Calibri" pitchFamily="34" charset="0"/>
              </a:rPr>
              <a:t>Mac OS X is een UNIX besturingssysteem dat werd ontworpen op basis van een technologie die werd ontwikkeld door </a:t>
            </a:r>
            <a:r>
              <a:rPr lang="nl-NL" sz="1400" dirty="0" err="1">
                <a:latin typeface="Calibri" pitchFamily="34" charset="0"/>
              </a:rPr>
              <a:t>NeXT</a:t>
            </a:r>
            <a:r>
              <a:rPr lang="nl-NL" sz="1400" dirty="0">
                <a:latin typeface="Calibri" pitchFamily="34" charset="0"/>
              </a:rPr>
              <a:t> tijdens de tweede helft van de jaren '80, totdat Apple het bedrijf opkocht in 1997.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Korte</a:t>
            </a:r>
            <a:r>
              <a:rPr lang="fr-BE" dirty="0">
                <a:latin typeface="Calibri" pitchFamily="34" charset="0"/>
              </a:rPr>
              <a:t> </a:t>
            </a:r>
            <a:r>
              <a:rPr lang="fr-BE" dirty="0" err="1">
                <a:latin typeface="Calibri" pitchFamily="34" charset="0"/>
              </a:rPr>
              <a:t>demo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10981" name="Rectangle 5"/>
          <p:cNvSpPr>
            <a:spLocks noChangeArrowheads="1"/>
          </p:cNvSpPr>
          <p:nvPr/>
        </p:nvSpPr>
        <p:spPr bwMode="auto">
          <a:xfrm>
            <a:off x="1042988" y="1530350"/>
            <a:ext cx="7777162" cy="312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inloggen </a:t>
            </a:r>
            <a:r>
              <a:rPr lang="nl-BE" dirty="0" smtClean="0">
                <a:latin typeface="Calibri" pitchFamily="34" charset="0"/>
              </a:rPr>
              <a:t>(helios.ugent.be)</a:t>
            </a:r>
            <a:endParaRPr lang="nl-BE" dirty="0">
              <a:latin typeface="Calibri" pitchFamily="34" charset="0"/>
            </a:endParaRPr>
          </a:p>
          <a:p>
            <a:pPr marL="342900" indent="-342900"/>
            <a:r>
              <a:rPr lang="nl-BE" dirty="0">
                <a:latin typeface="Calibri" pitchFamily="34" charset="0"/>
              </a:rPr>
              <a:t>interactief werken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uitvoeren van </a:t>
            </a:r>
            <a:r>
              <a:rPr lang="nl-BE" dirty="0" err="1">
                <a:latin typeface="Calibri" pitchFamily="34" charset="0"/>
              </a:rPr>
              <a:t>shell</a:t>
            </a:r>
            <a:r>
              <a:rPr lang="nl-BE" dirty="0">
                <a:latin typeface="Calibri" pitchFamily="34" charset="0"/>
              </a:rPr>
              <a:t> script</a:t>
            </a:r>
          </a:p>
          <a:p>
            <a:pPr marL="342900" indent="-342900"/>
            <a:r>
              <a:rPr lang="nl-BE" dirty="0">
                <a:latin typeface="Calibri" pitchFamily="34" charset="0"/>
              </a:rPr>
              <a:t>gedistribueerde verwerking (rekencluster)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nl-BE" sz="2000" dirty="0">
              <a:solidFill>
                <a:srgbClr val="D1DCBC"/>
              </a:solidFill>
              <a:latin typeface="Calibri" pitchFamily="34" charset="0"/>
            </a:endParaRPr>
          </a:p>
        </p:txBody>
      </p:sp>
      <p:pic>
        <p:nvPicPr>
          <p:cNvPr id="5109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7250" y="3960813"/>
            <a:ext cx="5253038" cy="2492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81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Vragen</a:t>
            </a:r>
            <a:r>
              <a:rPr lang="fr-BE" dirty="0">
                <a:latin typeface="Calibri" pitchFamily="34" charset="0"/>
              </a:rPr>
              <a:t> of </a:t>
            </a:r>
            <a:r>
              <a:rPr lang="fr-BE" dirty="0" err="1">
                <a:latin typeface="Calibri" pitchFamily="34" charset="0"/>
              </a:rPr>
              <a:t>opmerkingen</a:t>
            </a:r>
            <a:r>
              <a:rPr lang="fr-BE" dirty="0">
                <a:latin typeface="Calibri" pitchFamily="34" charset="0"/>
              </a:rPr>
              <a:t> ?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4745" y="1428736"/>
            <a:ext cx="5184775" cy="4573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Lesoverzicht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1042988" y="1530350"/>
            <a:ext cx="7561262" cy="312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5000"/>
              </a:lnSpc>
            </a:pPr>
            <a:r>
              <a:rPr lang="nl-BE" dirty="0">
                <a:solidFill>
                  <a:srgbClr val="D1DCBC"/>
                </a:solidFill>
                <a:latin typeface="Calibri" pitchFamily="34" charset="0"/>
              </a:rPr>
              <a:t>organisatie opleidingsonderdeel Computergebruik</a:t>
            </a:r>
          </a:p>
          <a:p>
            <a:pPr marL="342900" indent="-342900">
              <a:lnSpc>
                <a:spcPct val="125000"/>
              </a:lnSpc>
            </a:pPr>
            <a:r>
              <a:rPr lang="nl-BE" dirty="0">
                <a:solidFill>
                  <a:srgbClr val="D1DCBC"/>
                </a:solidFill>
                <a:latin typeface="Calibri" pitchFamily="34" charset="0"/>
              </a:rPr>
              <a:t>algemene inleiding tot UNIX besturingssystemen</a:t>
            </a:r>
          </a:p>
          <a:p>
            <a:pPr marL="342900" indent="-342900">
              <a:lnSpc>
                <a:spcPct val="125000"/>
              </a:lnSpc>
            </a:pPr>
            <a:r>
              <a:rPr lang="nl-BE" dirty="0">
                <a:latin typeface="Calibri" pitchFamily="34" charset="0"/>
              </a:rPr>
              <a:t>aankondigingen</a:t>
            </a:r>
          </a:p>
        </p:txBody>
      </p:sp>
      <p:pic>
        <p:nvPicPr>
          <p:cNvPr id="53252" name="Picture 5" descr="our_lives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038" y="196850"/>
            <a:ext cx="1093787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Doelstellingen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025" y="3933825"/>
            <a:ext cx="1908175" cy="2671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softEdge rad="63500"/>
          </a:effectLst>
        </p:spPr>
      </p:pic>
      <p:graphicFrame>
        <p:nvGraphicFramePr>
          <p:cNvPr id="512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50825" y="1797050"/>
          <a:ext cx="3386138" cy="307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3" name="Image" r:id="rId5" imgW="5066667" imgH="4596825" progId="Photoshop.Image.6">
                  <p:embed/>
                </p:oleObj>
              </mc:Choice>
              <mc:Fallback>
                <p:oleObj name="Image" r:id="rId5" imgW="5066667" imgH="4596825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97050"/>
                        <a:ext cx="3386138" cy="307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33" name="Text Box 5"/>
          <p:cNvSpPr txBox="1">
            <a:spLocks noChangeArrowheads="1"/>
          </p:cNvSpPr>
          <p:nvPr/>
        </p:nvSpPr>
        <p:spPr bwMode="auto">
          <a:xfrm>
            <a:off x="4071934" y="2285992"/>
            <a:ext cx="340362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sz="3600" dirty="0" err="1">
                <a:latin typeface="Calibri" pitchFamily="34" charset="0"/>
              </a:rPr>
              <a:t>kunnen</a:t>
            </a:r>
            <a:r>
              <a:rPr lang="fr-BE" sz="3600" dirty="0">
                <a:latin typeface="Calibri" pitchFamily="34" charset="0"/>
              </a:rPr>
              <a:t> &gt; </a:t>
            </a:r>
            <a:r>
              <a:rPr lang="fr-BE" sz="3600" dirty="0" err="1">
                <a:latin typeface="Calibri" pitchFamily="34" charset="0"/>
              </a:rPr>
              <a:t>kennen</a:t>
            </a:r>
            <a:endParaRPr lang="nl-NL" sz="3600" dirty="0">
              <a:latin typeface="Calibri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90822" y="5286388"/>
            <a:ext cx="341728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sz="3600" i="1" dirty="0" err="1" smtClean="0">
                <a:latin typeface="Calibri" pitchFamily="34" charset="0"/>
              </a:rPr>
              <a:t>learning</a:t>
            </a:r>
            <a:r>
              <a:rPr lang="fr-BE" sz="3600" i="1" dirty="0" smtClean="0">
                <a:latin typeface="Calibri" pitchFamily="34" charset="0"/>
              </a:rPr>
              <a:t> </a:t>
            </a:r>
            <a:r>
              <a:rPr lang="fr-BE" sz="3600" i="1" dirty="0">
                <a:latin typeface="Calibri" pitchFamily="34" charset="0"/>
              </a:rPr>
              <a:t>by </a:t>
            </a:r>
            <a:r>
              <a:rPr lang="fr-BE" sz="3600" i="1" dirty="0" err="1" smtClean="0">
                <a:latin typeface="Calibri" pitchFamily="34" charset="0"/>
              </a:rPr>
              <a:t>doing</a:t>
            </a:r>
            <a:endParaRPr lang="nl-NL" sz="3600" i="1" dirty="0">
              <a:latin typeface="Calibri" pitchFamily="34" charset="0"/>
            </a:endParaRPr>
          </a:p>
        </p:txBody>
      </p:sp>
      <p:pic>
        <p:nvPicPr>
          <p:cNvPr id="8" name="Picture 1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3504" y="6072206"/>
            <a:ext cx="39447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53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53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4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3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Huiswerk</a:t>
            </a:r>
            <a:endParaRPr lang="en-US" dirty="0"/>
          </a:p>
        </p:txBody>
      </p:sp>
      <p:pic>
        <p:nvPicPr>
          <p:cNvPr id="35533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8223858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042988" y="1772816"/>
            <a:ext cx="756146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342900" algn="l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Arial" pitchFamily="34" charset="0"/>
              <a:buChar char="•"/>
            </a:pPr>
            <a:r>
              <a:rPr lang="nl-NL" b="0" dirty="0" smtClean="0">
                <a:solidFill>
                  <a:prstClr val="white"/>
                </a:solidFill>
                <a:latin typeface="Segoe Print" pitchFamily="2" charset="0"/>
              </a:rPr>
              <a:t>lees hoofdstukken 1 &amp; 2 </a:t>
            </a:r>
            <a:r>
              <a:rPr lang="nl-NL" dirty="0" smtClean="0">
                <a:solidFill>
                  <a:prstClr val="white"/>
                </a:solidFill>
                <a:latin typeface="Segoe Print" pitchFamily="2" charset="0"/>
              </a:rPr>
              <a:t>van het handboek</a:t>
            </a:r>
            <a:endParaRPr lang="en-US" b="0" dirty="0" smtClean="0">
              <a:solidFill>
                <a:prstClr val="white"/>
              </a:solidFill>
              <a:latin typeface="Segoe Print" pitchFamily="2" charset="0"/>
            </a:endParaRPr>
          </a:p>
          <a:p>
            <a:pPr marL="714375" lvl="1" indent="-357188" algn="just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Wingdings" pitchFamily="2" charset="2"/>
              <a:buChar char="Ø"/>
            </a:pPr>
            <a:r>
              <a:rPr lang="nl-NL" sz="2000" b="0" dirty="0" smtClean="0">
                <a:solidFill>
                  <a:srgbClr val="FFC000"/>
                </a:solidFill>
                <a:latin typeface="Segoe Print" pitchFamily="2" charset="0"/>
              </a:rPr>
              <a:t>“A practical guide </a:t>
            </a:r>
            <a:r>
              <a:rPr lang="nl-NL" sz="2000" b="0" dirty="0" err="1" smtClean="0">
                <a:solidFill>
                  <a:srgbClr val="FFC000"/>
                </a:solidFill>
                <a:latin typeface="Segoe Print" pitchFamily="2" charset="0"/>
              </a:rPr>
              <a:t>to</a:t>
            </a:r>
            <a:r>
              <a:rPr lang="nl-NL" sz="2000" b="0" dirty="0" smtClean="0">
                <a:solidFill>
                  <a:srgbClr val="FFC000"/>
                </a:solidFill>
                <a:latin typeface="Segoe Print" pitchFamily="2" charset="0"/>
              </a:rPr>
              <a:t> Linux: </a:t>
            </a:r>
            <a:r>
              <a:rPr lang="nl-NL" sz="2000" b="0" dirty="0" err="1" smtClean="0">
                <a:solidFill>
                  <a:srgbClr val="FFC000"/>
                </a:solidFill>
                <a:latin typeface="Segoe Print" pitchFamily="2" charset="0"/>
              </a:rPr>
              <a:t>commands</a:t>
            </a:r>
            <a:r>
              <a:rPr lang="nl-NL" sz="2000" b="0" dirty="0" smtClean="0">
                <a:solidFill>
                  <a:srgbClr val="FFC000"/>
                </a:solidFill>
                <a:latin typeface="Segoe Print" pitchFamily="2" charset="0"/>
              </a:rPr>
              <a:t>, editors </a:t>
            </a:r>
            <a:r>
              <a:rPr lang="nl-NL" sz="2000" b="0" dirty="0" err="1" smtClean="0">
                <a:solidFill>
                  <a:srgbClr val="FFC000"/>
                </a:solidFill>
                <a:latin typeface="Segoe Print" pitchFamily="2" charset="0"/>
              </a:rPr>
              <a:t>and</a:t>
            </a:r>
            <a:r>
              <a:rPr lang="nl-NL" sz="2000" b="0" dirty="0" smtClean="0">
                <a:solidFill>
                  <a:srgbClr val="FFC000"/>
                </a:solidFill>
                <a:latin typeface="Segoe Print" pitchFamily="2" charset="0"/>
              </a:rPr>
              <a:t> shell </a:t>
            </a:r>
            <a:r>
              <a:rPr lang="nl-NL" sz="2000" b="0" dirty="0" err="1" smtClean="0">
                <a:solidFill>
                  <a:srgbClr val="FFC000"/>
                </a:solidFill>
                <a:latin typeface="Segoe Print" pitchFamily="2" charset="0"/>
              </a:rPr>
              <a:t>programming</a:t>
            </a:r>
            <a:r>
              <a:rPr lang="nl-NL" sz="2000" b="0" dirty="0" smtClean="0">
                <a:solidFill>
                  <a:srgbClr val="FFC000"/>
                </a:solidFill>
                <a:latin typeface="Segoe Print" pitchFamily="2" charset="0"/>
              </a:rPr>
              <a:t>”, Mark </a:t>
            </a:r>
            <a:r>
              <a:rPr lang="nl-NL" sz="2000" b="0" dirty="0" err="1" smtClean="0">
                <a:solidFill>
                  <a:srgbClr val="FFC000"/>
                </a:solidFill>
                <a:latin typeface="Segoe Print" pitchFamily="2" charset="0"/>
              </a:rPr>
              <a:t>Lutz</a:t>
            </a:r>
            <a:r>
              <a:rPr lang="nl-NL" sz="2000" b="0" dirty="0" smtClean="0">
                <a:solidFill>
                  <a:srgbClr val="FFC000"/>
                </a:solidFill>
                <a:latin typeface="Segoe Print" pitchFamily="2" charset="0"/>
              </a:rPr>
              <a:t> (3</a:t>
            </a:r>
            <a:r>
              <a:rPr lang="nl-NL" sz="2000" b="0" baseline="30000" dirty="0" smtClean="0">
                <a:solidFill>
                  <a:srgbClr val="FFC000"/>
                </a:solidFill>
                <a:latin typeface="Segoe Print" pitchFamily="2" charset="0"/>
              </a:rPr>
              <a:t>rd</a:t>
            </a:r>
            <a:r>
              <a:rPr lang="nl-NL" sz="2000" b="0" dirty="0" smtClean="0">
                <a:solidFill>
                  <a:srgbClr val="FFC000"/>
                </a:solidFill>
                <a:latin typeface="Segoe Print" pitchFamily="2" charset="0"/>
              </a:rPr>
              <a:t> </a:t>
            </a:r>
            <a:r>
              <a:rPr lang="nl-NL" sz="2000" b="0" dirty="0" err="1" smtClean="0">
                <a:solidFill>
                  <a:srgbClr val="FFC000"/>
                </a:solidFill>
                <a:latin typeface="Segoe Print" pitchFamily="2" charset="0"/>
              </a:rPr>
              <a:t>edition</a:t>
            </a:r>
            <a:r>
              <a:rPr lang="nl-NL" sz="2000" b="0" dirty="0" smtClean="0">
                <a:solidFill>
                  <a:srgbClr val="FFC000"/>
                </a:solidFill>
                <a:latin typeface="Segoe Print" pitchFamily="2" charset="0"/>
              </a:rPr>
              <a:t>)</a:t>
            </a:r>
          </a:p>
          <a:p>
            <a:pPr marL="257175" indent="-357188" algn="just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Arial" pitchFamily="34" charset="0"/>
              <a:buChar char="•"/>
            </a:pPr>
            <a:r>
              <a:rPr lang="nl-NL" dirty="0" smtClean="0">
                <a:solidFill>
                  <a:prstClr val="white"/>
                </a:solidFill>
                <a:latin typeface="Segoe Print" pitchFamily="2" charset="0"/>
              </a:rPr>
              <a:t>bekijk de documentaire “</a:t>
            </a:r>
            <a:r>
              <a:rPr lang="nl-NL" dirty="0" err="1" smtClean="0">
                <a:solidFill>
                  <a:prstClr val="white"/>
                </a:solidFill>
                <a:latin typeface="Segoe Print" pitchFamily="2" charset="0"/>
              </a:rPr>
              <a:t>revolution</a:t>
            </a:r>
            <a:r>
              <a:rPr lang="nl-NL" dirty="0" smtClean="0">
                <a:solidFill>
                  <a:prstClr val="white"/>
                </a:solidFill>
                <a:latin typeface="Segoe Print" pitchFamily="2" charset="0"/>
              </a:rPr>
              <a:t> OS”</a:t>
            </a:r>
            <a:endParaRPr lang="en-US" dirty="0">
              <a:solidFill>
                <a:prstClr val="white"/>
              </a:solidFill>
              <a:latin typeface="Segoe Print" pitchFamily="2" charset="0"/>
            </a:endParaRPr>
          </a:p>
          <a:p>
            <a:pPr marL="257175" indent="-357188" algn="just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Wingdings" pitchFamily="2" charset="2"/>
              <a:buChar char="Ø"/>
            </a:pPr>
            <a:endParaRPr lang="nl-NL" sz="1400" b="0" dirty="0">
              <a:solidFill>
                <a:srgbClr val="FFC000"/>
              </a:solidFill>
              <a:latin typeface="Segoe Print" pitchFamily="2" charset="0"/>
            </a:endParaRPr>
          </a:p>
          <a:p>
            <a:pPr marL="1171575" lvl="2" indent="-357188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Wingdings" pitchFamily="2" charset="2"/>
              <a:buChar char="§"/>
            </a:pPr>
            <a:endParaRPr lang="nl-NL" sz="1600" b="0" dirty="0" smtClean="0">
              <a:solidFill>
                <a:srgbClr val="FFC000"/>
              </a:solidFill>
              <a:latin typeface="Segoe Print" pitchFamily="2" charset="0"/>
            </a:endParaRPr>
          </a:p>
          <a:p>
            <a:pPr marL="1628775" lvl="3" indent="-357188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Wingdings" pitchFamily="2" charset="2"/>
              <a:buChar char="§"/>
            </a:pPr>
            <a:endParaRPr lang="en-US" sz="1600" b="0" dirty="0">
              <a:solidFill>
                <a:srgbClr val="FFC000"/>
              </a:solidFill>
              <a:latin typeface="Segoe Print" pitchFamily="2" charset="0"/>
            </a:endParaRPr>
          </a:p>
          <a:p>
            <a:pPr marL="714375" lvl="1" indent="-357188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Wingdings" pitchFamily="2" charset="2"/>
              <a:buChar char="Ø"/>
            </a:pPr>
            <a:endParaRPr lang="nl-NL" sz="2000" b="0" dirty="0" smtClean="0">
              <a:solidFill>
                <a:srgbClr val="FFC000"/>
              </a:solidFill>
              <a:latin typeface="Segoe Print" pitchFamily="2" charset="0"/>
            </a:endParaRPr>
          </a:p>
        </p:txBody>
      </p:sp>
      <p:pic>
        <p:nvPicPr>
          <p:cNvPr id="9" name="Afbeelding 8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448756"/>
            <a:ext cx="354496" cy="26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3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4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61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nl-NL"/>
          </a:p>
        </p:txBody>
      </p:sp>
      <p:sp>
        <p:nvSpPr>
          <p:cNvPr id="4" name="Tekstvak 3"/>
          <p:cNvSpPr txBox="1">
            <a:spLocks noChangeArrowheads="1"/>
          </p:cNvSpPr>
          <p:nvPr/>
        </p:nvSpPr>
        <p:spPr bwMode="auto">
          <a:xfrm>
            <a:off x="942513" y="2108639"/>
            <a:ext cx="7258975" cy="21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BE" sz="6000" b="1" u="none" dirty="0" err="1">
                <a:solidFill>
                  <a:srgbClr val="FFFF00"/>
                </a:solidFill>
                <a:latin typeface="Calibri" pitchFamily="34" charset="0"/>
              </a:rPr>
              <a:t>Wegwijs</a:t>
            </a:r>
            <a:r>
              <a:rPr lang="fr-BE" sz="6000" b="1" u="none" dirty="0">
                <a:solidFill>
                  <a:srgbClr val="FFFF00"/>
                </a:solidFill>
                <a:latin typeface="Calibri" pitchFamily="34" charset="0"/>
              </a:rPr>
              <a:t> op </a:t>
            </a:r>
            <a:r>
              <a:rPr lang="fr-BE" sz="6000" b="1" u="none" dirty="0" err="1">
                <a:solidFill>
                  <a:srgbClr val="FFFF00"/>
                </a:solidFill>
                <a:latin typeface="Calibri" pitchFamily="34" charset="0"/>
              </a:rPr>
              <a:t>UGentNet</a:t>
            </a:r>
            <a:endParaRPr lang="fr-BE" sz="6000" b="1" u="none" dirty="0">
              <a:solidFill>
                <a:srgbClr val="FFFF00"/>
              </a:solidFill>
              <a:latin typeface="Calibri" pitchFamily="34" charset="0"/>
            </a:endParaRPr>
          </a:p>
          <a:p>
            <a:pPr algn="ctr">
              <a:buNone/>
            </a:pPr>
            <a:endParaRPr lang="fr-BE" sz="3200" b="1" u="none" dirty="0">
              <a:solidFill>
                <a:srgbClr val="FFFF00"/>
              </a:solidFill>
              <a:latin typeface="Calibri" pitchFamily="34" charset="0"/>
            </a:endParaRPr>
          </a:p>
          <a:p>
            <a:pPr algn="ctr">
              <a:buNone/>
            </a:pPr>
            <a:r>
              <a:rPr lang="fr-BE" sz="3200" b="1" u="none" dirty="0" err="1" smtClean="0">
                <a:solidFill>
                  <a:srgbClr val="FFFF00"/>
                </a:solidFill>
                <a:latin typeface="Calibri" pitchFamily="34" charset="0"/>
              </a:rPr>
              <a:t>informatiesessie</a:t>
            </a:r>
            <a:endParaRPr lang="fr-BE" sz="3200" b="1" u="none" dirty="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6" name="Picture 1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92368" y="6123010"/>
            <a:ext cx="39447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Calibri" pitchFamily="34" charset="0"/>
              </a:rPr>
              <a:t>Digitale </a:t>
            </a:r>
            <a:r>
              <a:rPr lang="fr-BE" dirty="0" err="1">
                <a:latin typeface="Calibri" pitchFamily="34" charset="0"/>
              </a:rPr>
              <a:t>leeromgeving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58296"/>
            <a:ext cx="7617668" cy="530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itchFamily="34" charset="0"/>
              </a:rPr>
              <a:t>Toepassingsserver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40712"/>
            <a:ext cx="6798222" cy="537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Vragen</a:t>
            </a:r>
            <a:r>
              <a:rPr lang="fr-BE" dirty="0">
                <a:latin typeface="Calibri" pitchFamily="34" charset="0"/>
              </a:rPr>
              <a:t> of </a:t>
            </a:r>
            <a:r>
              <a:rPr lang="fr-BE" dirty="0" err="1">
                <a:latin typeface="Calibri" pitchFamily="34" charset="0"/>
              </a:rPr>
              <a:t>opmerkingen</a:t>
            </a:r>
            <a:r>
              <a:rPr lang="fr-BE" dirty="0">
                <a:latin typeface="Calibri" pitchFamily="34" charset="0"/>
              </a:rPr>
              <a:t> ?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4745" y="1428736"/>
            <a:ext cx="5184775" cy="4573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>
                <a:latin typeface="Calibri" pitchFamily="34" charset="0"/>
              </a:rPr>
              <a:t>The </a:t>
            </a:r>
            <a:r>
              <a:rPr lang="nl-BE" dirty="0" err="1">
                <a:latin typeface="Calibri" pitchFamily="34" charset="0"/>
              </a:rPr>
              <a:t>sky</a:t>
            </a:r>
            <a:r>
              <a:rPr lang="nl-BE" dirty="0">
                <a:latin typeface="Calibri" pitchFamily="34" charset="0"/>
              </a:rPr>
              <a:t> is the limit…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1835150" y="5203825"/>
            <a:ext cx="6840538" cy="7100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sz="2000" dirty="0">
                <a:latin typeface="Calibri" pitchFamily="34" charset="0"/>
              </a:rPr>
              <a:t>"De </a:t>
            </a:r>
            <a:r>
              <a:rPr lang="en-US" sz="2000" dirty="0" err="1">
                <a:latin typeface="Calibri" pitchFamily="34" charset="0"/>
              </a:rPr>
              <a:t>gustibus</a:t>
            </a:r>
            <a:r>
              <a:rPr lang="en-US" sz="2000" dirty="0">
                <a:latin typeface="Calibri" pitchFamily="34" charset="0"/>
              </a:rPr>
              <a:t> et </a:t>
            </a:r>
            <a:r>
              <a:rPr lang="en-US" sz="2000" dirty="0" err="1">
                <a:latin typeface="Calibri" pitchFamily="34" charset="0"/>
              </a:rPr>
              <a:t>coloribus</a:t>
            </a:r>
            <a:r>
              <a:rPr lang="en-US" sz="2000" dirty="0">
                <a:latin typeface="Calibri" pitchFamily="34" charset="0"/>
              </a:rPr>
              <a:t> non </a:t>
            </a:r>
            <a:r>
              <a:rPr lang="en-US" sz="2000" dirty="0" err="1">
                <a:latin typeface="Calibri" pitchFamily="34" charset="0"/>
              </a:rPr>
              <a:t>disputandum</a:t>
            </a:r>
            <a:r>
              <a:rPr lang="en-US" sz="2000" dirty="0">
                <a:latin typeface="Calibri" pitchFamily="34" charset="0"/>
              </a:rPr>
              <a:t> est.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sz="2000" dirty="0">
                <a:latin typeface="Calibri" pitchFamily="34" charset="0"/>
              </a:rPr>
              <a:t>There's a Linux for everyone"</a:t>
            </a: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6640474" y="6086475"/>
            <a:ext cx="2035214" cy="371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Calibri" pitchFamily="34" charset="0"/>
                <a:sym typeface="Symbol" pitchFamily="18" charset="2"/>
              </a:rPr>
              <a:t></a:t>
            </a:r>
            <a:r>
              <a:rPr lang="en-US" sz="1800">
                <a:latin typeface="Calibri" pitchFamily="34" charset="0"/>
              </a:rPr>
              <a:t> Machtelt Garrels</a:t>
            </a:r>
            <a:endParaRPr lang="nl-NL" sz="1800">
              <a:latin typeface="Calibri" pitchFamily="34" charset="0"/>
            </a:endParaRPr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827088" y="2205038"/>
          <a:ext cx="78930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Image" r:id="rId4" imgW="4693532" imgH="1167090" progId="Photoshop.Image.6">
                  <p:embed/>
                </p:oleObj>
              </mc:Choice>
              <mc:Fallback>
                <p:oleObj name="Image" r:id="rId4" imgW="4693532" imgH="1167090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05038"/>
                        <a:ext cx="78930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Werkvormen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38627" name="Rectangle 3"/>
          <p:cNvSpPr>
            <a:spLocks noChangeArrowheads="1"/>
          </p:cNvSpPr>
          <p:nvPr/>
        </p:nvSpPr>
        <p:spPr bwMode="auto">
          <a:xfrm>
            <a:off x="1042988" y="1530350"/>
            <a:ext cx="7561262" cy="521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hoorcolleges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 smtClean="0">
                <a:latin typeface="Calibri" pitchFamily="34" charset="0"/>
              </a:rPr>
              <a:t>eerste</a:t>
            </a:r>
            <a:r>
              <a:rPr lang="en-GB" sz="2000" dirty="0" smtClean="0">
                <a:latin typeface="Calibri" pitchFamily="34" charset="0"/>
              </a:rPr>
              <a:t> </a:t>
            </a:r>
            <a:r>
              <a:rPr lang="en-GB" sz="2000" dirty="0" err="1" smtClean="0">
                <a:latin typeface="Calibri" pitchFamily="34" charset="0"/>
              </a:rPr>
              <a:t>voorstelling</a:t>
            </a:r>
            <a:r>
              <a:rPr lang="en-GB" sz="2000" dirty="0" smtClean="0">
                <a:latin typeface="Calibri" pitchFamily="34" charset="0"/>
              </a:rPr>
              <a:t> van </a:t>
            </a:r>
            <a:r>
              <a:rPr lang="en-GB" sz="2000" dirty="0" err="1" smtClean="0">
                <a:latin typeface="Calibri" pitchFamily="34" charset="0"/>
              </a:rPr>
              <a:t>onderwerpen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uitgewerkte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voorbeelden</a:t>
            </a:r>
            <a:r>
              <a:rPr lang="en-GB" sz="2000" dirty="0">
                <a:latin typeface="Calibri" pitchFamily="34" charset="0"/>
              </a:rPr>
              <a:t> en </a:t>
            </a:r>
            <a:r>
              <a:rPr lang="en-GB" sz="2000" dirty="0" err="1">
                <a:latin typeface="Calibri" pitchFamily="34" charset="0"/>
              </a:rPr>
              <a:t>demonstraties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gelegenheid</a:t>
            </a:r>
            <a:r>
              <a:rPr lang="en-GB" sz="2000" dirty="0">
                <a:latin typeface="Calibri" pitchFamily="34" charset="0"/>
              </a:rPr>
              <a:t> tot </a:t>
            </a:r>
            <a:r>
              <a:rPr lang="en-GB" sz="2000" dirty="0" err="1">
                <a:latin typeface="Calibri" pitchFamily="34" charset="0"/>
              </a:rPr>
              <a:t>vragen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stellen</a:t>
            </a:r>
            <a:r>
              <a:rPr lang="en-GB" sz="2000" dirty="0">
                <a:latin typeface="Calibri" pitchFamily="34" charset="0"/>
              </a:rPr>
              <a:t> !!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kom</a:t>
            </a:r>
            <a:r>
              <a:rPr lang="en-GB" sz="2000" dirty="0">
                <a:latin typeface="Calibri" pitchFamily="34" charset="0"/>
              </a:rPr>
              <a:t> op </a:t>
            </a:r>
            <a:r>
              <a:rPr lang="en-GB" sz="2000" dirty="0" err="1">
                <a:latin typeface="Calibri" pitchFamily="34" charset="0"/>
              </a:rPr>
              <a:t>tijd</a:t>
            </a:r>
            <a:r>
              <a:rPr lang="en-GB" sz="2000" dirty="0">
                <a:latin typeface="Calibri" pitchFamily="34" charset="0"/>
              </a:rPr>
              <a:t> en </a:t>
            </a:r>
            <a:r>
              <a:rPr lang="en-GB" sz="2000" dirty="0" err="1">
                <a:latin typeface="Calibri" pitchFamily="34" charset="0"/>
              </a:rPr>
              <a:t>schakel</a:t>
            </a:r>
            <a:r>
              <a:rPr lang="en-GB" sz="2000" dirty="0">
                <a:latin typeface="Calibri" pitchFamily="34" charset="0"/>
              </a:rPr>
              <a:t> je GSM </a:t>
            </a:r>
            <a:r>
              <a:rPr lang="en-GB" sz="2000" dirty="0" err="1">
                <a:latin typeface="Calibri" pitchFamily="34" charset="0"/>
              </a:rPr>
              <a:t>toestel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uit</a:t>
            </a:r>
            <a:r>
              <a:rPr lang="en-GB" sz="2000" dirty="0">
                <a:latin typeface="Calibri" pitchFamily="34" charset="0"/>
              </a:rPr>
              <a:t/>
            </a:r>
            <a:br>
              <a:rPr lang="en-GB" sz="2000" dirty="0">
                <a:latin typeface="Calibri" pitchFamily="34" charset="0"/>
              </a:rPr>
            </a:br>
            <a:endParaRPr lang="en-GB" sz="2000" dirty="0">
              <a:latin typeface="Calibri" pitchFamily="34" charset="0"/>
            </a:endParaRPr>
          </a:p>
          <a:p>
            <a:pPr marL="342900" indent="-342900"/>
            <a:r>
              <a:rPr lang="en-GB" dirty="0" err="1">
                <a:latin typeface="Calibri" pitchFamily="34" charset="0"/>
              </a:rPr>
              <a:t>werkcolleges</a:t>
            </a:r>
            <a:endParaRPr lang="en-GB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>
                <a:latin typeface="Calibri" pitchFamily="34" charset="0"/>
              </a:rPr>
              <a:t>hands-on </a:t>
            </a:r>
            <a:r>
              <a:rPr lang="en-GB" sz="2000" dirty="0" err="1">
                <a:latin typeface="Calibri" pitchFamily="34" charset="0"/>
              </a:rPr>
              <a:t>oefeningen</a:t>
            </a:r>
            <a:r>
              <a:rPr lang="en-GB" sz="2000" dirty="0">
                <a:latin typeface="Calibri" pitchFamily="34" charset="0"/>
              </a:rPr>
              <a:t> in de PC-</a:t>
            </a:r>
            <a:r>
              <a:rPr lang="en-GB" sz="2000" dirty="0" err="1">
                <a:latin typeface="Calibri" pitchFamily="34" charset="0"/>
              </a:rPr>
              <a:t>zaal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>
                <a:latin typeface="Calibri" pitchFamily="34" charset="0"/>
              </a:rPr>
              <a:t>1-2 </a:t>
            </a:r>
            <a:r>
              <a:rPr lang="en-GB" sz="2000" dirty="0" err="1">
                <a:latin typeface="Calibri" pitchFamily="34" charset="0"/>
              </a:rPr>
              <a:t>studenten</a:t>
            </a:r>
            <a:r>
              <a:rPr lang="en-GB" sz="2000" dirty="0">
                <a:latin typeface="Calibri" pitchFamily="34" charset="0"/>
              </a:rPr>
              <a:t> per PC, </a:t>
            </a:r>
            <a:r>
              <a:rPr lang="en-GB" sz="2000" dirty="0" err="1">
                <a:latin typeface="Calibri" pitchFamily="34" charset="0"/>
              </a:rPr>
              <a:t>afhankelijk</a:t>
            </a:r>
            <a:r>
              <a:rPr lang="en-GB" sz="2000" dirty="0">
                <a:latin typeface="Calibri" pitchFamily="34" charset="0"/>
              </a:rPr>
              <a:t> van </a:t>
            </a:r>
            <a:r>
              <a:rPr lang="en-GB" sz="2000" dirty="0" err="1">
                <a:latin typeface="Calibri" pitchFamily="34" charset="0"/>
              </a:rPr>
              <a:t>aantal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aanwezigen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gelegenheid</a:t>
            </a:r>
            <a:r>
              <a:rPr lang="en-GB" sz="2000" dirty="0">
                <a:latin typeface="Calibri" pitchFamily="34" charset="0"/>
              </a:rPr>
              <a:t> tot </a:t>
            </a:r>
            <a:r>
              <a:rPr lang="en-GB" sz="2000" dirty="0" err="1">
                <a:latin typeface="Calibri" pitchFamily="34" charset="0"/>
              </a:rPr>
              <a:t>vragen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stellen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aan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begeleiders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samenwerking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tussen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studenten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toegelaten</a:t>
            </a:r>
            <a:r>
              <a:rPr lang="en-GB" sz="2000" dirty="0">
                <a:latin typeface="Calibri" pitchFamily="34" charset="0"/>
              </a:rPr>
              <a:t> (</a:t>
            </a:r>
            <a:r>
              <a:rPr lang="en-GB" sz="2000" dirty="0" err="1">
                <a:latin typeface="Calibri" pitchFamily="34" charset="0"/>
              </a:rPr>
              <a:t>groepen</a:t>
            </a:r>
            <a:r>
              <a:rPr lang="en-GB" sz="2000" dirty="0">
                <a:latin typeface="Calibri" pitchFamily="34" charset="0"/>
              </a:rPr>
              <a:t>)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GB" sz="1800" dirty="0" err="1">
                <a:latin typeface="Calibri" pitchFamily="34" charset="0"/>
              </a:rPr>
              <a:t>plaats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geen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volledige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oplossingen</a:t>
            </a:r>
            <a:r>
              <a:rPr lang="en-GB" sz="1800" dirty="0">
                <a:latin typeface="Calibri" pitchFamily="34" charset="0"/>
              </a:rPr>
              <a:t> op Minerva forum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individuele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evaluatie</a:t>
            </a:r>
            <a:r>
              <a:rPr lang="en-GB" sz="2000" dirty="0">
                <a:latin typeface="Calibri" pitchFamily="34" charset="0"/>
              </a:rPr>
              <a:t> van </a:t>
            </a:r>
            <a:r>
              <a:rPr lang="en-GB" sz="2000" dirty="0" err="1">
                <a:latin typeface="Calibri" pitchFamily="34" charset="0"/>
              </a:rPr>
              <a:t>opgelegde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oefeningen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handboek</a:t>
            </a:r>
            <a:r>
              <a:rPr lang="en-GB" sz="2000" dirty="0">
                <a:latin typeface="Calibri" pitchFamily="34" charset="0"/>
              </a:rPr>
              <a:t> en </a:t>
            </a:r>
            <a:r>
              <a:rPr lang="en-GB" sz="2000" dirty="0" err="1">
                <a:latin typeface="Calibri" pitchFamily="34" charset="0"/>
              </a:rPr>
              <a:t>cursusnota's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als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referentiemateriaal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meebrengen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GB" sz="2000" dirty="0">
              <a:latin typeface="Calibri" pitchFamily="34" charset="0"/>
            </a:endParaRPr>
          </a:p>
        </p:txBody>
      </p:sp>
      <p:pic>
        <p:nvPicPr>
          <p:cNvPr id="538628" name="Picture 4" descr="nomobil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16416" y="2904108"/>
            <a:ext cx="589707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92368" y="5563862"/>
            <a:ext cx="39447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143362" name="Picture 2" descr="http://farm3.staticflickr.com/2385/2073251155_0451f31674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9" y="1844824"/>
            <a:ext cx="901452" cy="90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8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27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Werkvormen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539651" name="Rectangle 3"/>
          <p:cNvSpPr>
            <a:spLocks noChangeArrowheads="1"/>
          </p:cNvSpPr>
          <p:nvPr/>
        </p:nvSpPr>
        <p:spPr bwMode="auto">
          <a:xfrm>
            <a:off x="1042988" y="1530350"/>
            <a:ext cx="7561262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begeleide zelfstudie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behandelen</a:t>
            </a:r>
            <a:r>
              <a:rPr lang="en-GB" sz="2000" dirty="0">
                <a:latin typeface="Calibri" pitchFamily="34" charset="0"/>
              </a:rPr>
              <a:t> van </a:t>
            </a:r>
            <a:r>
              <a:rPr lang="en-GB" sz="2000" dirty="0" err="1">
                <a:latin typeface="Calibri" pitchFamily="34" charset="0"/>
              </a:rPr>
              <a:t>meer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beschrijvende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onderwerpen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onderwerpen</a:t>
            </a:r>
            <a:r>
              <a:rPr lang="en-GB" sz="2000" dirty="0">
                <a:latin typeface="Calibri" pitchFamily="34" charset="0"/>
              </a:rPr>
              <a:t> en </a:t>
            </a:r>
            <a:r>
              <a:rPr lang="en-GB" sz="2000" dirty="0" err="1">
                <a:latin typeface="Calibri" pitchFamily="34" charset="0"/>
              </a:rPr>
              <a:t>referentiemateriaal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worden</a:t>
            </a:r>
            <a:r>
              <a:rPr lang="en-GB" sz="2000" dirty="0">
                <a:latin typeface="Calibri" pitchFamily="34" charset="0"/>
              </a:rPr>
              <a:t> </a:t>
            </a:r>
            <a:br>
              <a:rPr lang="en-GB" sz="2000" dirty="0">
                <a:latin typeface="Calibri" pitchFamily="34" charset="0"/>
              </a:rPr>
            </a:br>
            <a:r>
              <a:rPr lang="en-GB" sz="2000" dirty="0" err="1">
                <a:latin typeface="Calibri" pitchFamily="34" charset="0"/>
              </a:rPr>
              <a:t>geïntroduceerd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tijdens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hoorcolleges</a:t>
            </a:r>
            <a:endParaRPr lang="en-GB" sz="20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>
                <a:latin typeface="Calibri" pitchFamily="34" charset="0"/>
              </a:rPr>
              <a:t>Minerva: </a:t>
            </a:r>
            <a:r>
              <a:rPr lang="en-GB" sz="2000" dirty="0" err="1">
                <a:latin typeface="Calibri" pitchFamily="34" charset="0"/>
              </a:rPr>
              <a:t>electronische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leeromgeving</a:t>
            </a:r>
            <a:r>
              <a:rPr lang="en-GB" sz="2000" dirty="0">
                <a:latin typeface="Calibri" pitchFamily="34" charset="0"/>
              </a:rPr>
              <a:t> (ELO)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stel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vragen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tijdens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hoorcolleges</a:t>
            </a:r>
            <a:r>
              <a:rPr lang="en-GB" sz="2000" dirty="0">
                <a:latin typeface="Calibri" pitchFamily="34" charset="0"/>
              </a:rPr>
              <a:t> of via online forum !!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deze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onderwerpen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zijn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>
                <a:solidFill>
                  <a:srgbClr val="FF0000"/>
                </a:solidFill>
                <a:latin typeface="Calibri" pitchFamily="34" charset="0"/>
              </a:rPr>
              <a:t>even </a:t>
            </a:r>
            <a:r>
              <a:rPr lang="en-GB" sz="2000" dirty="0" err="1">
                <a:solidFill>
                  <a:srgbClr val="FF0000"/>
                </a:solidFill>
                <a:latin typeface="Calibri" pitchFamily="34" charset="0"/>
              </a:rPr>
              <a:t>belangrijk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als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diegene</a:t>
            </a:r>
            <a:r>
              <a:rPr lang="en-GB" sz="2000" dirty="0">
                <a:latin typeface="Calibri" pitchFamily="34" charset="0"/>
              </a:rPr>
              <a:t> </a:t>
            </a:r>
            <a:br>
              <a:rPr lang="en-GB" sz="2000" dirty="0">
                <a:latin typeface="Calibri" pitchFamily="34" charset="0"/>
              </a:rPr>
            </a:br>
            <a:r>
              <a:rPr lang="en-GB" sz="2000" dirty="0">
                <a:latin typeface="Calibri" pitchFamily="34" charset="0"/>
              </a:rPr>
              <a:t>die in </a:t>
            </a:r>
            <a:r>
              <a:rPr lang="en-GB" sz="2000" dirty="0" err="1">
                <a:latin typeface="Calibri" pitchFamily="34" charset="0"/>
              </a:rPr>
              <a:t>hoorcolleges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behandeld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</a:rPr>
              <a:t>worden</a:t>
            </a:r>
            <a:endParaRPr lang="en-GB" sz="2000" dirty="0">
              <a:latin typeface="Calibri" pitchFamily="34" charset="0"/>
            </a:endParaRPr>
          </a:p>
        </p:txBody>
      </p:sp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57884" y="4214818"/>
            <a:ext cx="2932563" cy="249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1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BE" dirty="0" err="1">
                <a:latin typeface="Calibri" pitchFamily="34" charset="0"/>
              </a:rPr>
              <a:t>Werkvormen</a:t>
            </a:r>
            <a:r>
              <a:rPr lang="fr-BE" dirty="0">
                <a:latin typeface="Calibri" pitchFamily="34" charset="0"/>
              </a:rPr>
              <a:t> (timing)</a:t>
            </a:r>
            <a:endParaRPr lang="nl-NL" dirty="0">
              <a:latin typeface="Calibri" pitchFamily="34" charset="0"/>
            </a:endParaRPr>
          </a:p>
        </p:txBody>
      </p:sp>
      <p:sp>
        <p:nvSpPr>
          <p:cNvPr id="384003" name="Rectangle 3"/>
          <p:cNvSpPr>
            <a:spLocks noChangeArrowheads="1"/>
          </p:cNvSpPr>
          <p:nvPr/>
        </p:nvSpPr>
        <p:spPr bwMode="auto">
          <a:xfrm>
            <a:off x="1042988" y="1530350"/>
            <a:ext cx="7561262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nl-BE" dirty="0">
                <a:latin typeface="Calibri" pitchFamily="34" charset="0"/>
              </a:rPr>
              <a:t>hoorcolleges</a:t>
            </a:r>
            <a:r>
              <a:rPr lang="nl-BE" sz="800" dirty="0">
                <a:latin typeface="Calibri" pitchFamily="34" charset="0"/>
              </a:rPr>
              <a:t/>
            </a:r>
            <a:br>
              <a:rPr lang="nl-BE" sz="800" dirty="0">
                <a:latin typeface="Calibri" pitchFamily="34" charset="0"/>
              </a:rPr>
            </a:br>
            <a:endParaRPr lang="nl-BE" sz="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dinsdag</a:t>
            </a:r>
            <a:r>
              <a:rPr lang="en-GB" sz="2000" dirty="0">
                <a:latin typeface="Calibri" pitchFamily="34" charset="0"/>
              </a:rPr>
              <a:t> 11:30 - 12:45 (week 1-12)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>
                <a:latin typeface="Calibri" pitchFamily="34" charset="0"/>
              </a:rPr>
              <a:t>Campus </a:t>
            </a:r>
            <a:r>
              <a:rPr lang="en-GB" sz="1800" dirty="0" err="1">
                <a:latin typeface="Calibri" pitchFamily="34" charset="0"/>
              </a:rPr>
              <a:t>Sterre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gebouw</a:t>
            </a:r>
            <a:r>
              <a:rPr lang="en-GB" sz="1800" dirty="0">
                <a:latin typeface="Calibri" pitchFamily="34" charset="0"/>
              </a:rPr>
              <a:t> S9, auditorium A2</a:t>
            </a:r>
            <a:br>
              <a:rPr lang="en-GB" sz="1800" dirty="0">
                <a:latin typeface="Calibri" pitchFamily="34" charset="0"/>
              </a:rPr>
            </a:br>
            <a:endParaRPr lang="en-GB" sz="1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>
                <a:latin typeface="Calibri" pitchFamily="34" charset="0"/>
              </a:rPr>
              <a:t>vrijdag</a:t>
            </a:r>
            <a:r>
              <a:rPr lang="en-GB" sz="2000" dirty="0">
                <a:latin typeface="Calibri" pitchFamily="34" charset="0"/>
              </a:rPr>
              <a:t> 10:00 - 11:15 (week 1-12)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>
                <a:latin typeface="Calibri" pitchFamily="34" charset="0"/>
              </a:rPr>
              <a:t>Campus </a:t>
            </a:r>
            <a:r>
              <a:rPr lang="en-GB" sz="1800" dirty="0" err="1">
                <a:latin typeface="Calibri" pitchFamily="34" charset="0"/>
              </a:rPr>
              <a:t>Sterre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gebouw</a:t>
            </a:r>
            <a:r>
              <a:rPr lang="en-GB" sz="1800" dirty="0">
                <a:latin typeface="Calibri" pitchFamily="34" charset="0"/>
              </a:rPr>
              <a:t> S9, auditorium </a:t>
            </a:r>
            <a:r>
              <a:rPr lang="en-GB" sz="1800" dirty="0" smtClean="0">
                <a:latin typeface="Calibri" pitchFamily="34" charset="0"/>
              </a:rPr>
              <a:t>A3</a:t>
            </a:r>
            <a:r>
              <a:rPr lang="en-GB" sz="1800" dirty="0">
                <a:latin typeface="Calibri" pitchFamily="34" charset="0"/>
              </a:rPr>
              <a:t/>
            </a:r>
            <a:br>
              <a:rPr lang="en-GB" sz="1800" dirty="0">
                <a:latin typeface="Calibri" pitchFamily="34" charset="0"/>
              </a:rPr>
            </a:br>
            <a:endParaRPr lang="en-GB" sz="1800" dirty="0">
              <a:latin typeface="Calibri" pitchFamily="34" charset="0"/>
            </a:endParaRPr>
          </a:p>
          <a:p>
            <a:pPr marL="342900" indent="-342900"/>
            <a:r>
              <a:rPr lang="en-GB" dirty="0" err="1">
                <a:latin typeface="Calibri" pitchFamily="34" charset="0"/>
              </a:rPr>
              <a:t>werkcolleges</a:t>
            </a:r>
            <a:r>
              <a:rPr lang="en-GB" sz="800" dirty="0">
                <a:latin typeface="Calibri" pitchFamily="34" charset="0"/>
              </a:rPr>
              <a:t/>
            </a:r>
            <a:br>
              <a:rPr lang="en-GB" sz="800" dirty="0">
                <a:latin typeface="Calibri" pitchFamily="34" charset="0"/>
              </a:rPr>
            </a:br>
            <a:endParaRPr lang="en-GB" sz="800" dirty="0">
              <a:latin typeface="Calibri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dirty="0" err="1" smtClean="0">
                <a:latin typeface="Calibri" pitchFamily="34" charset="0"/>
              </a:rPr>
              <a:t>donderdag</a:t>
            </a:r>
            <a:r>
              <a:rPr lang="en-GB" sz="2000" dirty="0" smtClean="0">
                <a:latin typeface="Calibri" pitchFamily="34" charset="0"/>
              </a:rPr>
              <a:t> </a:t>
            </a:r>
            <a:r>
              <a:rPr lang="en-GB" sz="2000" dirty="0">
                <a:latin typeface="Calibri" pitchFamily="34" charset="0"/>
              </a:rPr>
              <a:t>14:30 - 17:15 (week 1-12)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>
                <a:latin typeface="Calibri" pitchFamily="34" charset="0"/>
              </a:rPr>
              <a:t>Campus </a:t>
            </a:r>
            <a:r>
              <a:rPr lang="en-GB" sz="1800" dirty="0" err="1">
                <a:latin typeface="Calibri" pitchFamily="34" charset="0"/>
              </a:rPr>
              <a:t>Sterre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gebouw</a:t>
            </a:r>
            <a:r>
              <a:rPr lang="en-GB" sz="1800" dirty="0">
                <a:latin typeface="Calibri" pitchFamily="34" charset="0"/>
              </a:rPr>
              <a:t> S9, PC-</a:t>
            </a:r>
            <a:r>
              <a:rPr lang="en-GB" sz="1800" dirty="0" err="1">
                <a:latin typeface="Calibri" pitchFamily="34" charset="0"/>
              </a:rPr>
              <a:t>zaal</a:t>
            </a:r>
            <a:r>
              <a:rPr lang="en-GB" sz="1800" dirty="0">
                <a:latin typeface="Calibri" pitchFamily="34" charset="0"/>
              </a:rPr>
              <a:t> Turing: </a:t>
            </a:r>
            <a:r>
              <a:rPr lang="en-GB" sz="1800" dirty="0" err="1">
                <a:latin typeface="Calibri" pitchFamily="34" charset="0"/>
              </a:rPr>
              <a:t>familienaam</a:t>
            </a:r>
            <a:r>
              <a:rPr lang="en-GB" sz="1800" dirty="0">
                <a:latin typeface="Calibri" pitchFamily="34" charset="0"/>
              </a:rPr>
              <a:t> A-M</a:t>
            </a:r>
          </a:p>
          <a:p>
            <a:pPr marL="1143000" lvl="2" indent="-228600">
              <a:buFont typeface="Wingdings" pitchFamily="2" charset="2"/>
              <a:buChar char="§"/>
            </a:pPr>
            <a:r>
              <a:rPr lang="en-GB" sz="1800" dirty="0">
                <a:latin typeface="Calibri" pitchFamily="34" charset="0"/>
              </a:rPr>
              <a:t>Campus </a:t>
            </a:r>
            <a:r>
              <a:rPr lang="en-GB" sz="1800" dirty="0" err="1">
                <a:latin typeface="Calibri" pitchFamily="34" charset="0"/>
              </a:rPr>
              <a:t>Sterre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1800" dirty="0" err="1">
                <a:latin typeface="Calibri" pitchFamily="34" charset="0"/>
              </a:rPr>
              <a:t>gebouw</a:t>
            </a:r>
            <a:r>
              <a:rPr lang="en-GB" sz="1800" dirty="0">
                <a:latin typeface="Calibri" pitchFamily="34" charset="0"/>
              </a:rPr>
              <a:t> S9, PC-</a:t>
            </a:r>
            <a:r>
              <a:rPr lang="en-GB" sz="1800" dirty="0" err="1">
                <a:latin typeface="Calibri" pitchFamily="34" charset="0"/>
              </a:rPr>
              <a:t>zaal</a:t>
            </a:r>
            <a:r>
              <a:rPr lang="en-GB" sz="1800" dirty="0">
                <a:latin typeface="Calibri" pitchFamily="34" charset="0"/>
              </a:rPr>
              <a:t> </a:t>
            </a:r>
            <a:r>
              <a:rPr lang="en-GB" sz="1800" dirty="0" err="1">
                <a:latin typeface="Calibri" pitchFamily="34" charset="0"/>
              </a:rPr>
              <a:t>Zuse</a:t>
            </a:r>
            <a:r>
              <a:rPr lang="en-GB" sz="1800" dirty="0">
                <a:latin typeface="Calibri" pitchFamily="34" charset="0"/>
              </a:rPr>
              <a:t>: </a:t>
            </a:r>
            <a:r>
              <a:rPr lang="en-GB" sz="1800" dirty="0" err="1">
                <a:latin typeface="Calibri" pitchFamily="34" charset="0"/>
              </a:rPr>
              <a:t>familienaam</a:t>
            </a:r>
            <a:r>
              <a:rPr lang="en-GB" sz="1800" dirty="0">
                <a:latin typeface="Calibri" pitchFamily="34" charset="0"/>
              </a:rPr>
              <a:t> N-Z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GB" sz="2000" dirty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3" grpId="0" uiExpand="1" build="p" bldLvl="2"/>
    </p:bld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9BD0D"/>
          </a:buClr>
          <a:buSzTx/>
          <a:buFontTx/>
          <a:buChar char="•"/>
          <a:tabLst/>
          <a:defRPr kumimoji="0" lang="nl-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9BD0D"/>
          </a:buClr>
          <a:buSzTx/>
          <a:buFontTx/>
          <a:buChar char="•"/>
          <a:tabLst/>
          <a:defRPr kumimoji="0" lang="nl-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13037</TotalTime>
  <Words>1198</Words>
  <Application>Microsoft Office PowerPoint</Application>
  <PresentationFormat>Diavoorstelling (4:3)</PresentationFormat>
  <Paragraphs>448</Paragraphs>
  <Slides>65</Slides>
  <Notes>3</Notes>
  <HiddenSlides>0</HiddenSlides>
  <MMClips>0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65</vt:i4>
      </vt:variant>
    </vt:vector>
  </HeadingPairs>
  <TitlesOfParts>
    <vt:vector size="67" baseType="lpstr">
      <vt:lpstr>Standaardontwerp</vt:lpstr>
      <vt:lpstr>Image</vt:lpstr>
      <vt:lpstr>Computergebruik</vt:lpstr>
      <vt:lpstr>Lesoverzicht</vt:lpstr>
      <vt:lpstr>Lesoverzicht</vt:lpstr>
      <vt:lpstr>Doelstellingen</vt:lpstr>
      <vt:lpstr>PowerPoint-presentatie</vt:lpstr>
      <vt:lpstr>Doelstellingen</vt:lpstr>
      <vt:lpstr>Werkvormen</vt:lpstr>
      <vt:lpstr>Werkvormen</vt:lpstr>
      <vt:lpstr>Werkvormen (timing)</vt:lpstr>
      <vt:lpstr>Eerste zelfstudie-onderwerp</vt:lpstr>
      <vt:lpstr>Studiebegeleiding</vt:lpstr>
      <vt:lpstr>Studiebegeleiding</vt:lpstr>
      <vt:lpstr>UNIX besturingssystemen</vt:lpstr>
      <vt:lpstr>Handboek</vt:lpstr>
      <vt:lpstr>Extra leermateriaal</vt:lpstr>
      <vt:lpstr>Contact met begeleiders</vt:lpstr>
      <vt:lpstr>Permanente evaluaties</vt:lpstr>
      <vt:lpstr>Vragen of opmerkingen ?</vt:lpstr>
      <vt:lpstr>PowerPoint-presentatie</vt:lpstr>
      <vt:lpstr>Lesoverzicht</vt:lpstr>
      <vt:lpstr>UNIX gebruikersaspecten</vt:lpstr>
      <vt:lpstr>UNIX systeembeheer</vt:lpstr>
      <vt:lpstr>Computersysteem</vt:lpstr>
      <vt:lpstr>Computersysteem</vt:lpstr>
      <vt:lpstr>Besturingssysteem</vt:lpstr>
      <vt:lpstr>Besturingssysteem</vt:lpstr>
      <vt:lpstr>Besturingssysteem</vt:lpstr>
      <vt:lpstr>Besturingssysteem</vt:lpstr>
      <vt:lpstr>Besturingssysteem</vt:lpstr>
      <vt:lpstr>UNIX historiek</vt:lpstr>
      <vt:lpstr>UNIX historiek</vt:lpstr>
      <vt:lpstr>PowerPoint-presentatie</vt:lpstr>
      <vt:lpstr>PowerPoint-presentatie</vt:lpstr>
      <vt:lpstr>PowerPoint-presentatie</vt:lpstr>
      <vt:lpstr>Ontstaan en groei</vt:lpstr>
      <vt:lpstr>PowerPoint-presentatie</vt:lpstr>
      <vt:lpstr>Popularisering</vt:lpstr>
      <vt:lpstr>Popularisering</vt:lpstr>
      <vt:lpstr>UNIX historiek</vt:lpstr>
      <vt:lpstr>UNIX &amp; Internet: hoe gegroeid?</vt:lpstr>
      <vt:lpstr>PowerPoint-presentatie</vt:lpstr>
      <vt:lpstr>UNIX historiek</vt:lpstr>
      <vt:lpstr>UNIX historiek</vt:lpstr>
      <vt:lpstr>PowerPoint-presentatie</vt:lpstr>
      <vt:lpstr>UNIX historiek</vt:lpstr>
      <vt:lpstr>UNIX historiek</vt:lpstr>
      <vt:lpstr>PowerPoint-presentatie</vt:lpstr>
      <vt:lpstr>PowerPoint-presentatie</vt:lpstr>
      <vt:lpstr>Populaire distributies</vt:lpstr>
      <vt:lpstr>There's a UNIX for everyone</vt:lpstr>
      <vt:lpstr>Linux distributies</vt:lpstr>
      <vt:lpstr>Linux distributies</vt:lpstr>
      <vt:lpstr>UNIX interfaces</vt:lpstr>
      <vt:lpstr>UNIX interfaces</vt:lpstr>
      <vt:lpstr>UNIX interfaces</vt:lpstr>
      <vt:lpstr>UNIX interfaces</vt:lpstr>
      <vt:lpstr>Korte demo</vt:lpstr>
      <vt:lpstr>Vragen of opmerkingen ?</vt:lpstr>
      <vt:lpstr>Lesoverzicht</vt:lpstr>
      <vt:lpstr>Huiswerk</vt:lpstr>
      <vt:lpstr>PowerPoint-presentatie</vt:lpstr>
      <vt:lpstr>Digitale leeromgeving</vt:lpstr>
      <vt:lpstr>Toepassingsserver</vt:lpstr>
      <vt:lpstr>Vragen of opmerkingen ?</vt:lpstr>
      <vt:lpstr>The sky is the limit…</vt:lpstr>
    </vt:vector>
  </TitlesOfParts>
  <Company>UGent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UGent</dc:creator>
  <cp:lastModifiedBy>Peter Dawyndt</cp:lastModifiedBy>
  <cp:revision>128</cp:revision>
  <dcterms:created xsi:type="dcterms:W3CDTF">2006-04-22T13:48:01Z</dcterms:created>
  <dcterms:modified xsi:type="dcterms:W3CDTF">2014-09-23T12:01:09Z</dcterms:modified>
</cp:coreProperties>
</file>